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93" r:id="rId4"/>
    <p:sldId id="294" r:id="rId5"/>
    <p:sldId id="295" r:id="rId6"/>
    <p:sldId id="296" r:id="rId7"/>
    <p:sldId id="297" r:id="rId8"/>
    <p:sldId id="298" r:id="rId9"/>
    <p:sldId id="259" r:id="rId10"/>
    <p:sldId id="260" r:id="rId11"/>
    <p:sldId id="262" r:id="rId12"/>
    <p:sldId id="261" r:id="rId13"/>
    <p:sldId id="263" r:id="rId14"/>
    <p:sldId id="264" r:id="rId15"/>
    <p:sldId id="285" r:id="rId16"/>
    <p:sldId id="271" r:id="rId17"/>
    <p:sldId id="282" r:id="rId18"/>
    <p:sldId id="283" r:id="rId19"/>
    <p:sldId id="284" r:id="rId20"/>
    <p:sldId id="286" r:id="rId21"/>
    <p:sldId id="287" r:id="rId22"/>
    <p:sldId id="266" r:id="rId23"/>
    <p:sldId id="267" r:id="rId24"/>
    <p:sldId id="289" r:id="rId25"/>
    <p:sldId id="290" r:id="rId26"/>
    <p:sldId id="288" r:id="rId27"/>
    <p:sldId id="291" r:id="rId28"/>
    <p:sldId id="292" r:id="rId29"/>
    <p:sldId id="268" r:id="rId3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02" y="-3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Başlık"/>
          <p:cNvSpPr>
            <a:spLocks noGrp="1"/>
          </p:cNvSpPr>
          <p:nvPr>
            <p:ph type="ctrTitle"/>
          </p:nvPr>
        </p:nvSpPr>
        <p:spPr>
          <a:xfrm>
            <a:off x="381000" y="4853411"/>
            <a:ext cx="8458200" cy="1222375"/>
          </a:xfrm>
        </p:spPr>
        <p:txBody>
          <a:bodyPr anchor="t"/>
          <a:lstStyle/>
          <a:p>
            <a:r>
              <a:rPr kumimoji="0" lang="tr-TR" smtClean="0"/>
              <a:t>Asıl başlık stili için tıklatın</a:t>
            </a:r>
            <a:endParaRPr kumimoji="0"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16" name="15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2" name="1 Altbilgi Yer Tutucusu"/>
          <p:cNvSpPr>
            <a:spLocks noGrp="1"/>
          </p:cNvSpPr>
          <p:nvPr>
            <p:ph type="ftr" sz="quarter" idx="11"/>
          </p:nvPr>
        </p:nvSpPr>
        <p:spPr/>
        <p:txBody>
          <a:bodyPr/>
          <a:lstStyle/>
          <a:p>
            <a:endParaRPr lang="tr-TR"/>
          </a:p>
        </p:txBody>
      </p:sp>
      <p:sp>
        <p:nvSpPr>
          <p:cNvPr id="15" name="14 Slayt Numarası Yer Tutucusu"/>
          <p:cNvSpPr>
            <a:spLocks noGrp="1"/>
          </p:cNvSpPr>
          <p:nvPr>
            <p:ph type="sldNum" sz="quarter" idx="12"/>
          </p:nvPr>
        </p:nvSpPr>
        <p:spPr>
          <a:xfrm>
            <a:off x="8229600" y="6473952"/>
            <a:ext cx="758952" cy="246888"/>
          </a:xfrm>
        </p:spPr>
        <p:txBody>
          <a:bodyPr/>
          <a:lstStyle/>
          <a:p>
            <a:fld id="{3B0165F4-55EB-4EDA-B7DE-0188E4E8689A}"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kumimoji="0" lang="tr-TR" smtClean="0"/>
              <a:t>Asıl başlık stili için tıklatın</a:t>
            </a:r>
            <a:endParaRPr kumimoji="0" lang="en-US"/>
          </a:p>
        </p:txBody>
      </p:sp>
      <p:sp>
        <p:nvSpPr>
          <p:cNvPr id="27" name="26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19" name="18 Altbilgi Yer Tutucusu"/>
          <p:cNvSpPr>
            <a:spLocks noGrp="1"/>
          </p:cNvSpPr>
          <p:nvPr>
            <p:ph type="ftr" sz="quarter" idx="11"/>
          </p:nvPr>
        </p:nvSpPr>
        <p:spPr>
          <a:xfrm>
            <a:off x="3581400" y="76200"/>
            <a:ext cx="2895600" cy="288925"/>
          </a:xfrm>
        </p:spPr>
        <p:txBody>
          <a:bodyPr/>
          <a:lstStyle/>
          <a:p>
            <a:endParaRPr lang="tr-TR"/>
          </a:p>
        </p:txBody>
      </p:sp>
      <p:sp>
        <p:nvSpPr>
          <p:cNvPr id="16" name="15 Slayt Numarası Yer Tutucusu"/>
          <p:cNvSpPr>
            <a:spLocks noGrp="1"/>
          </p:cNvSpPr>
          <p:nvPr>
            <p:ph type="sldNum" sz="quarter" idx="12"/>
          </p:nvPr>
        </p:nvSpPr>
        <p:spPr>
          <a:xfrm>
            <a:off x="8229600" y="6473952"/>
            <a:ext cx="758952" cy="246888"/>
          </a:xfrm>
        </p:spPr>
        <p:txBody>
          <a:bodyPr/>
          <a:lstStyle/>
          <a:p>
            <a:fld id="{3B0165F4-55EB-4EDA-B7DE-0188E4E8689A}"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9" name="18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11" name="10 Altbilgi Yer Tutucusu"/>
          <p:cNvSpPr>
            <a:spLocks noGrp="1"/>
          </p:cNvSpPr>
          <p:nvPr>
            <p:ph type="ftr" sz="quarter" idx="11"/>
          </p:nvPr>
        </p:nvSpPr>
        <p:spPr/>
        <p:txBody>
          <a:bodyPr/>
          <a:lstStyle/>
          <a:p>
            <a:endParaRPr lang="tr-TR"/>
          </a:p>
        </p:txBody>
      </p:sp>
      <p:sp>
        <p:nvSpPr>
          <p:cNvPr id="16" name="15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kumimoji="0" lang="tr-TR" smtClean="0"/>
              <a:t>Asıl başlık stili için tıklatın</a:t>
            </a:r>
            <a:endParaRPr kumimoji="0"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10" name="9 Altbilgi Yer Tutucusu"/>
          <p:cNvSpPr>
            <a:spLocks noGrp="1"/>
          </p:cNvSpPr>
          <p:nvPr>
            <p:ph type="ftr" sz="quarter" idx="11"/>
          </p:nvPr>
        </p:nvSpPr>
        <p:spPr/>
        <p:txBody>
          <a:bodyPr/>
          <a:lstStyle/>
          <a:p>
            <a:endParaRPr lang="tr-TR"/>
          </a:p>
        </p:txBody>
      </p:sp>
      <p:sp>
        <p:nvSpPr>
          <p:cNvPr id="31" name="30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9" name="28 Başlık"/>
          <p:cNvSpPr>
            <a:spLocks noGrp="1"/>
          </p:cNvSpPr>
          <p:nvPr>
            <p:ph type="title"/>
          </p:nvPr>
        </p:nvSpPr>
        <p:spPr>
          <a:xfrm>
            <a:off x="304800" y="5410200"/>
            <a:ext cx="8610600" cy="882650"/>
          </a:xfrm>
        </p:spPr>
        <p:txBody>
          <a:bodyPr anchor="ctr"/>
          <a:lstStyle>
            <a:lvl1pPr>
              <a:defRPr/>
            </a:lvl1p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9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229600" y="6477000"/>
            <a:ext cx="762000" cy="246888"/>
          </a:xfrm>
        </p:spPr>
        <p:txBody>
          <a:bodyPr/>
          <a:lstStyle/>
          <a:p>
            <a:fld id="{3B0165F4-55EB-4EDA-B7DE-0188E4E8689A}" type="slidenum">
              <a:rPr lang="tr-TR" smtClean="0"/>
              <a:pPr/>
              <a:t>‹#›</a:t>
            </a:fld>
            <a:endParaRPr lang="tr-TR"/>
          </a:p>
        </p:txBody>
      </p:sp>
      <p:sp>
        <p:nvSpPr>
          <p:cNvPr id="11" name="10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kumimoji="0" lang="tr-TR" smtClean="0"/>
              <a:t>Asıl başlık stili için tıklatın</a:t>
            </a:r>
            <a:endParaRPr kumimoji="0" lang="en-US"/>
          </a:p>
        </p:txBody>
      </p:sp>
      <p:sp>
        <p:nvSpPr>
          <p:cNvPr id="12" name="11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21" name="20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24" name="23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7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Başlık"/>
          <p:cNvSpPr>
            <a:spLocks noGrp="1"/>
          </p:cNvSpPr>
          <p:nvPr>
            <p:ph type="title"/>
          </p:nvPr>
        </p:nvSpPr>
        <p:spPr>
          <a:xfrm>
            <a:off x="457200" y="5486400"/>
            <a:ext cx="8458200" cy="520700"/>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29" name="28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tr-TR" smtClean="0"/>
              <a:t>Resim eklemek için simgeyi tıklatın</a:t>
            </a:r>
            <a:endParaRPr kumimoji="0" lang="en-US" dirty="0"/>
          </a:p>
        </p:txBody>
      </p:sp>
      <p:sp>
        <p:nvSpPr>
          <p:cNvPr id="7" name="6 Veri Yer Tutucusu"/>
          <p:cNvSpPr>
            <a:spLocks noGrp="1"/>
          </p:cNvSpPr>
          <p:nvPr>
            <p:ph type="dt" sz="half" idx="10"/>
          </p:nvPr>
        </p:nvSpPr>
        <p:spPr/>
        <p:txBody>
          <a:bodyPr/>
          <a:lstStyle/>
          <a:p>
            <a:fld id="{D9DE55EC-ED3F-44F3-9C96-AAFEF00C6F75}" type="datetimeFigureOut">
              <a:rPr lang="tr-TR" smtClean="0"/>
              <a:pPr/>
              <a:t>20.08.2018</a:t>
            </a:fld>
            <a:endParaRPr lang="tr-TR"/>
          </a:p>
        </p:txBody>
      </p:sp>
      <p:sp>
        <p:nvSpPr>
          <p:cNvPr id="5" name="4 Altbilgi Yer Tutucusu"/>
          <p:cNvSpPr>
            <a:spLocks noGrp="1"/>
          </p:cNvSpPr>
          <p:nvPr>
            <p:ph type="ftr" sz="quarter" idx="11"/>
          </p:nvPr>
        </p:nvSpPr>
        <p:spPr/>
        <p:txBody>
          <a:bodyPr/>
          <a:lstStyle/>
          <a:p>
            <a:endParaRPr lang="tr-TR"/>
          </a:p>
        </p:txBody>
      </p:sp>
      <p:sp>
        <p:nvSpPr>
          <p:cNvPr id="31" name="30 Slayt Numarası Yer Tutucusu"/>
          <p:cNvSpPr>
            <a:spLocks noGrp="1"/>
          </p:cNvSpPr>
          <p:nvPr>
            <p:ph type="sldNum" sz="quarter" idx="12"/>
          </p:nvPr>
        </p:nvSpPr>
        <p:spPr/>
        <p:txBody>
          <a:bodyPr/>
          <a:lstStyle/>
          <a:p>
            <a:fld id="{3B0165F4-55EB-4EDA-B7DE-0188E4E8689A}" type="slidenum">
              <a:rPr lang="tr-TR" smtClean="0"/>
              <a:pPr/>
              <a:t>‹#›</a:t>
            </a:fld>
            <a:endParaRPr lang="tr-TR"/>
          </a:p>
        </p:txBody>
      </p:sp>
      <p:sp>
        <p:nvSpPr>
          <p:cNvPr id="17" name="16 Başlık"/>
          <p:cNvSpPr>
            <a:spLocks noGrp="1"/>
          </p:cNvSpPr>
          <p:nvPr>
            <p:ph type="title"/>
          </p:nvPr>
        </p:nvSpPr>
        <p:spPr>
          <a:xfrm>
            <a:off x="381000" y="4993760"/>
            <a:ext cx="5867400" cy="522288"/>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etin Yer Tutucusu"/>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9DE55EC-ED3F-44F3-9C96-AAFEF00C6F75}" type="datetimeFigureOut">
              <a:rPr lang="tr-TR" smtClean="0"/>
              <a:pPr/>
              <a:t>20.08.2018</a:t>
            </a:fld>
            <a:endParaRPr lang="tr-TR"/>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tr-TR"/>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B0165F4-55EB-4EDA-B7DE-0188E4E8689A}" type="slidenum">
              <a:rPr lang="tr-TR" smtClean="0"/>
              <a:pPr/>
              <a:t>‹#›</a:t>
            </a:fld>
            <a:endParaRPr lang="tr-TR"/>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71406" y="785794"/>
            <a:ext cx="9144000" cy="857232"/>
          </a:xfrm>
        </p:spPr>
        <p:txBody>
          <a:bodyPr>
            <a:noAutofit/>
          </a:bodyPr>
          <a:lstStyle/>
          <a:p>
            <a:pPr algn="ctr"/>
            <a:r>
              <a:rPr lang="tr-TR" dirty="0" err="1" smtClean="0"/>
              <a:t>International</a:t>
            </a:r>
            <a:r>
              <a:rPr lang="tr-TR" dirty="0" smtClean="0"/>
              <a:t> forum of </a:t>
            </a:r>
            <a:r>
              <a:rPr lang="tr-TR" dirty="0" err="1" smtClean="0"/>
              <a:t>Ancient</a:t>
            </a:r>
            <a:r>
              <a:rPr lang="tr-TR" dirty="0" smtClean="0"/>
              <a:t> </a:t>
            </a:r>
            <a:r>
              <a:rPr lang="tr-TR" dirty="0" err="1" smtClean="0"/>
              <a:t>cities</a:t>
            </a:r>
            <a:r>
              <a:rPr lang="tr-TR" dirty="0" smtClean="0"/>
              <a:t/>
            </a:r>
            <a:br>
              <a:rPr lang="tr-TR" dirty="0" smtClean="0"/>
            </a:br>
            <a:r>
              <a:rPr lang="tr-TR" dirty="0" smtClean="0"/>
              <a:t> 13-14 </a:t>
            </a:r>
            <a:r>
              <a:rPr lang="tr-TR" dirty="0" err="1" smtClean="0"/>
              <a:t>August</a:t>
            </a:r>
            <a:r>
              <a:rPr lang="tr-TR" dirty="0" smtClean="0"/>
              <a:t>  </a:t>
            </a:r>
            <a:r>
              <a:rPr lang="tr-TR" dirty="0" err="1" smtClean="0"/>
              <a:t>ryazan</a:t>
            </a:r>
            <a:r>
              <a:rPr lang="tr-TR" dirty="0" smtClean="0"/>
              <a:t>/</a:t>
            </a:r>
            <a:r>
              <a:rPr lang="tr-TR" dirty="0" err="1" smtClean="0"/>
              <a:t>russia</a:t>
            </a:r>
            <a:endParaRPr lang="tr-TR" dirty="0"/>
          </a:p>
        </p:txBody>
      </p:sp>
      <p:sp>
        <p:nvSpPr>
          <p:cNvPr id="3" name="2 Alt Başlık"/>
          <p:cNvSpPr>
            <a:spLocks noGrp="1"/>
          </p:cNvSpPr>
          <p:nvPr>
            <p:ph type="subTitle" idx="1"/>
          </p:nvPr>
        </p:nvSpPr>
        <p:spPr>
          <a:xfrm>
            <a:off x="0" y="2643182"/>
            <a:ext cx="9144000" cy="914400"/>
          </a:xfrm>
        </p:spPr>
        <p:style>
          <a:lnRef idx="1">
            <a:schemeClr val="accent6"/>
          </a:lnRef>
          <a:fillRef idx="3">
            <a:schemeClr val="accent6"/>
          </a:fillRef>
          <a:effectRef idx="2">
            <a:schemeClr val="accent6"/>
          </a:effectRef>
          <a:fontRef idx="minor">
            <a:schemeClr val="lt1"/>
          </a:fontRef>
        </p:style>
        <p:txBody>
          <a:bodyPr>
            <a:normAutofit/>
          </a:bodyPr>
          <a:lstStyle/>
          <a:p>
            <a:pPr algn="ctr"/>
            <a:r>
              <a:rPr lang="tr-TR" b="1" dirty="0" err="1" smtClean="0"/>
              <a:t>The</a:t>
            </a:r>
            <a:r>
              <a:rPr lang="tr-TR" b="1" dirty="0" smtClean="0"/>
              <a:t> </a:t>
            </a:r>
            <a:r>
              <a:rPr lang="tr-TR" b="1" dirty="0" err="1" smtClean="0"/>
              <a:t>Protection</a:t>
            </a:r>
            <a:r>
              <a:rPr lang="tr-TR" b="1" dirty="0" smtClean="0"/>
              <a:t> of </a:t>
            </a:r>
            <a:r>
              <a:rPr lang="tr-TR" b="1" dirty="0" err="1" smtClean="0"/>
              <a:t>Cultural</a:t>
            </a:r>
            <a:r>
              <a:rPr lang="tr-TR" b="1" dirty="0" smtClean="0"/>
              <a:t>  </a:t>
            </a:r>
            <a:r>
              <a:rPr lang="tr-TR" b="1" dirty="0" err="1" smtClean="0"/>
              <a:t>Heritage</a:t>
            </a:r>
            <a:r>
              <a:rPr lang="tr-TR" b="1" dirty="0" smtClean="0"/>
              <a:t>  </a:t>
            </a:r>
          </a:p>
          <a:p>
            <a:pPr algn="ctr"/>
            <a:r>
              <a:rPr lang="tr-TR" b="1" dirty="0" smtClean="0"/>
              <a:t>in Ankara in </a:t>
            </a:r>
            <a:r>
              <a:rPr lang="tr-TR" b="1" dirty="0" err="1" smtClean="0"/>
              <a:t>Turkey</a:t>
            </a:r>
            <a:endParaRPr lang="tr-TR" b="1" dirty="0"/>
          </a:p>
        </p:txBody>
      </p:sp>
      <p:sp>
        <p:nvSpPr>
          <p:cNvPr id="4" name="2 Alt Başlık"/>
          <p:cNvSpPr txBox="1">
            <a:spLocks/>
          </p:cNvSpPr>
          <p:nvPr/>
        </p:nvSpPr>
        <p:spPr>
          <a:xfrm>
            <a:off x="152400" y="5510226"/>
            <a:ext cx="9144000" cy="914400"/>
          </a:xfrm>
          <a:prstGeom prst="rect">
            <a:avLst/>
          </a:prstGeom>
        </p:spPr>
        <p:txBody>
          <a:bodyPr vert="horz" anchor="b">
            <a:normAutofit fontScale="77500" lnSpcReduction="20000"/>
          </a:bodyPr>
          <a:lstStyle/>
          <a:p>
            <a:pPr marL="0" marR="0" lvl="0" indent="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tr-TR" sz="2400" b="1" i="0" u="none" strike="noStrike" kern="1200" cap="none" spc="0" normalizeH="0" baseline="0" noProof="0" dirty="0" err="1" smtClean="0">
                <a:ln>
                  <a:noFill/>
                </a:ln>
                <a:solidFill>
                  <a:schemeClr val="tx2">
                    <a:shade val="75000"/>
                  </a:schemeClr>
                </a:solidFill>
                <a:effectLst/>
                <a:uLnTx/>
                <a:uFillTx/>
                <a:latin typeface="+mn-lt"/>
                <a:ea typeface="+mn-ea"/>
                <a:cs typeface="+mn-cs"/>
              </a:rPr>
              <a:t>Tezcan</a:t>
            </a:r>
            <a:r>
              <a:rPr kumimoji="0" lang="tr-TR" sz="2400" b="1" i="0" u="none" strike="noStrike" kern="1200" cap="none" spc="0" normalizeH="0" baseline="0" noProof="0" dirty="0" smtClean="0">
                <a:ln>
                  <a:noFill/>
                </a:ln>
                <a:solidFill>
                  <a:schemeClr val="tx2">
                    <a:shade val="75000"/>
                  </a:schemeClr>
                </a:solidFill>
                <a:effectLst/>
                <a:uLnTx/>
                <a:uFillTx/>
                <a:latin typeface="+mn-lt"/>
                <a:ea typeface="+mn-ea"/>
                <a:cs typeface="+mn-cs"/>
              </a:rPr>
              <a:t> Karakuş Candan</a:t>
            </a:r>
          </a:p>
          <a:p>
            <a:pPr marL="0" marR="0" lvl="0" indent="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tr-TR" sz="2400" b="1" i="0" u="none" strike="noStrike" kern="1200" cap="none" spc="0" normalizeH="0" baseline="0" noProof="0" dirty="0" err="1" smtClean="0">
                <a:ln>
                  <a:noFill/>
                </a:ln>
                <a:solidFill>
                  <a:schemeClr val="tx2">
                    <a:shade val="75000"/>
                  </a:schemeClr>
                </a:solidFill>
                <a:effectLst/>
                <a:uLnTx/>
                <a:uFillTx/>
                <a:latin typeface="+mn-lt"/>
                <a:ea typeface="+mn-ea"/>
                <a:cs typeface="+mn-cs"/>
              </a:rPr>
              <a:t>Architect</a:t>
            </a:r>
            <a:endParaRPr kumimoji="0" lang="tr-TR" sz="2400" b="1" i="0" u="none" strike="noStrike" kern="1200" cap="none" spc="0" normalizeH="0" baseline="0" noProof="0" dirty="0" smtClean="0">
              <a:ln>
                <a:noFill/>
              </a:ln>
              <a:solidFill>
                <a:schemeClr val="tx2">
                  <a:shade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tr-TR" sz="2400" b="0" i="0" u="none" strike="noStrike" kern="1200" cap="none" spc="0" normalizeH="0" baseline="0" noProof="0" dirty="0" err="1" smtClean="0">
                <a:ln>
                  <a:noFill/>
                </a:ln>
                <a:solidFill>
                  <a:schemeClr val="tx2">
                    <a:shade val="75000"/>
                  </a:schemeClr>
                </a:solidFill>
                <a:effectLst/>
                <a:uLnTx/>
                <a:uFillTx/>
                <a:latin typeface="+mn-lt"/>
                <a:ea typeface="+mn-ea"/>
                <a:cs typeface="+mn-cs"/>
              </a:rPr>
              <a:t>President</a:t>
            </a:r>
            <a:r>
              <a:rPr kumimoji="0" lang="tr-TR" sz="2400" b="0" i="0" u="none" strike="noStrike" kern="1200" cap="none" spc="0" normalizeH="0" baseline="0" noProof="0" dirty="0" smtClean="0">
                <a:ln>
                  <a:noFill/>
                </a:ln>
                <a:solidFill>
                  <a:schemeClr val="tx2">
                    <a:shade val="75000"/>
                  </a:schemeClr>
                </a:solidFill>
                <a:effectLst/>
                <a:uLnTx/>
                <a:uFillTx/>
                <a:latin typeface="+mn-lt"/>
                <a:ea typeface="+mn-ea"/>
                <a:cs typeface="+mn-cs"/>
              </a:rPr>
              <a:t> of </a:t>
            </a:r>
            <a:r>
              <a:rPr kumimoji="0" lang="tr-TR" sz="2400" b="0" i="0" u="none" strike="noStrike" kern="1200" cap="none" spc="0" normalizeH="0" baseline="0" noProof="0" dirty="0" err="1" smtClean="0">
                <a:ln>
                  <a:noFill/>
                </a:ln>
                <a:solidFill>
                  <a:schemeClr val="tx2">
                    <a:shade val="75000"/>
                  </a:schemeClr>
                </a:solidFill>
                <a:effectLst/>
                <a:uLnTx/>
                <a:uFillTx/>
                <a:latin typeface="+mn-lt"/>
                <a:ea typeface="+mn-ea"/>
                <a:cs typeface="+mn-cs"/>
              </a:rPr>
              <a:t>Chamber</a:t>
            </a:r>
            <a:r>
              <a:rPr kumimoji="0" lang="tr-TR" sz="2400" b="0" i="0" u="none" strike="noStrike" kern="1200" cap="none" spc="0" normalizeH="0" baseline="0" noProof="0" dirty="0" smtClean="0">
                <a:ln>
                  <a:noFill/>
                </a:ln>
                <a:solidFill>
                  <a:schemeClr val="tx2">
                    <a:shade val="75000"/>
                  </a:schemeClr>
                </a:solidFill>
                <a:effectLst/>
                <a:uLnTx/>
                <a:uFillTx/>
                <a:latin typeface="+mn-lt"/>
                <a:ea typeface="+mn-ea"/>
                <a:cs typeface="+mn-cs"/>
              </a:rPr>
              <a:t> of </a:t>
            </a:r>
            <a:r>
              <a:rPr kumimoji="0" lang="tr-TR" sz="2400" b="0" i="0" u="none" strike="noStrike" kern="1200" cap="none" spc="0" normalizeH="0" baseline="0" noProof="0" dirty="0" err="1" smtClean="0">
                <a:ln>
                  <a:noFill/>
                </a:ln>
                <a:solidFill>
                  <a:schemeClr val="tx2">
                    <a:shade val="75000"/>
                  </a:schemeClr>
                </a:solidFill>
                <a:effectLst/>
                <a:uLnTx/>
                <a:uFillTx/>
                <a:latin typeface="+mn-lt"/>
                <a:ea typeface="+mn-ea"/>
                <a:cs typeface="+mn-cs"/>
              </a:rPr>
              <a:t>Architects</a:t>
            </a:r>
            <a:r>
              <a:rPr kumimoji="0" lang="tr-TR" sz="2400" b="0" i="0" u="none" strike="noStrike" kern="1200" cap="none" spc="0" normalizeH="0" baseline="0" noProof="0" dirty="0" smtClean="0">
                <a:ln>
                  <a:noFill/>
                </a:ln>
                <a:solidFill>
                  <a:schemeClr val="tx2">
                    <a:shade val="75000"/>
                  </a:schemeClr>
                </a:solidFill>
                <a:effectLst/>
                <a:uLnTx/>
                <a:uFillTx/>
                <a:latin typeface="+mn-lt"/>
                <a:ea typeface="+mn-ea"/>
                <a:cs typeface="+mn-cs"/>
              </a:rPr>
              <a:t> of Ankara </a:t>
            </a:r>
            <a:r>
              <a:rPr kumimoji="0" lang="tr-TR" sz="2400" b="0" i="0" u="none" strike="noStrike" kern="1200" cap="none" spc="0" normalizeH="0" baseline="0" noProof="0" dirty="0" err="1" smtClean="0">
                <a:ln>
                  <a:noFill/>
                </a:ln>
                <a:solidFill>
                  <a:schemeClr val="tx2">
                    <a:shade val="75000"/>
                  </a:schemeClr>
                </a:solidFill>
                <a:effectLst/>
                <a:uLnTx/>
                <a:uFillTx/>
                <a:latin typeface="+mn-lt"/>
                <a:ea typeface="+mn-ea"/>
                <a:cs typeface="+mn-cs"/>
              </a:rPr>
              <a:t>Branch</a:t>
            </a:r>
            <a:endParaRPr kumimoji="0" lang="tr-TR" sz="2400" b="0" i="0" u="none" strike="noStrike" kern="1200" cap="none" spc="0" normalizeH="0" baseline="0" noProof="0" dirty="0">
              <a:ln>
                <a:noFill/>
              </a:ln>
              <a:solidFill>
                <a:schemeClr val="tx2">
                  <a:shade val="75000"/>
                </a:schemeClr>
              </a:solidFill>
              <a:effectLst/>
              <a:uLnTx/>
              <a:uFillTx/>
              <a:latin typeface="+mn-lt"/>
              <a:ea typeface="+mn-ea"/>
              <a:cs typeface="+mn-cs"/>
            </a:endParaRPr>
          </a:p>
        </p:txBody>
      </p:sp>
      <p:sp>
        <p:nvSpPr>
          <p:cNvPr id="5" name="1 Başlık"/>
          <p:cNvSpPr txBox="1">
            <a:spLocks/>
          </p:cNvSpPr>
          <p:nvPr/>
        </p:nvSpPr>
        <p:spPr>
          <a:xfrm>
            <a:off x="685800" y="1142984"/>
            <a:ext cx="8458200" cy="1222375"/>
          </a:xfrm>
          <a:prstGeom prst="rect">
            <a:avLst/>
          </a:prstGeom>
        </p:spPr>
        <p:txBody>
          <a:bodyPr vert="horz" anchor="t">
            <a:normAutofit/>
          </a:bodyPr>
          <a:lstStyle/>
          <a:p>
            <a:pPr algn="ctr"/>
            <a:endParaRPr lang="tr-TR" sz="2000" dirty="0"/>
          </a:p>
        </p:txBody>
      </p:sp>
      <p:sp>
        <p:nvSpPr>
          <p:cNvPr id="16386" name="AutoShape 2" descr="Mimarlar OdasÄ± Ankara Åubesi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388" name="AutoShape 4" descr="Mimarlar OdasÄ± Ankara Åubesi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 name="7 Resim" descr="mimarlar-odasi-logo-A6B1256EF4-seeklogo.com.png"/>
          <p:cNvPicPr>
            <a:picLocks noChangeAspect="1"/>
          </p:cNvPicPr>
          <p:nvPr/>
        </p:nvPicPr>
        <p:blipFill>
          <a:blip r:embed="rId3"/>
          <a:stretch>
            <a:fillRect/>
          </a:stretch>
        </p:blipFill>
        <p:spPr>
          <a:xfrm>
            <a:off x="3929058" y="3857628"/>
            <a:ext cx="1276537" cy="13532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a:xfrm>
            <a:off x="685800" y="1142984"/>
            <a:ext cx="8458200" cy="1222375"/>
          </a:xfrm>
          <a:prstGeom prst="rect">
            <a:avLst/>
          </a:prstGeom>
        </p:spPr>
        <p:txBody>
          <a:bodyPr vert="horz" anchor="t">
            <a:normAutofit/>
          </a:bodyPr>
          <a:lstStyle/>
          <a:p>
            <a:pPr algn="ctr"/>
            <a:endParaRPr lang="tr-TR" sz="2000" dirty="0"/>
          </a:p>
        </p:txBody>
      </p:sp>
      <p:pic>
        <p:nvPicPr>
          <p:cNvPr id="2050" name="Picture 2" descr="https://www.ancient.eu/img/r/p/750x750/253.png?v=1485680682"/>
          <p:cNvPicPr>
            <a:picLocks noChangeAspect="1" noChangeArrowheads="1"/>
          </p:cNvPicPr>
          <p:nvPr/>
        </p:nvPicPr>
        <p:blipFill>
          <a:blip r:embed="rId2"/>
          <a:srcRect/>
          <a:stretch>
            <a:fillRect/>
          </a:stretch>
        </p:blipFill>
        <p:spPr bwMode="auto">
          <a:xfrm>
            <a:off x="0" y="857232"/>
            <a:ext cx="9144000" cy="6000768"/>
          </a:xfrm>
          <a:prstGeom prst="rect">
            <a:avLst/>
          </a:prstGeom>
          <a:noFill/>
        </p:spPr>
      </p:pic>
      <p:sp>
        <p:nvSpPr>
          <p:cNvPr id="23" name="22 Dikdörtgen"/>
          <p:cNvSpPr/>
          <p:nvPr/>
        </p:nvSpPr>
        <p:spPr>
          <a:xfrm>
            <a:off x="0" y="0"/>
            <a:ext cx="9144000" cy="6858000"/>
          </a:xfrm>
          <a:prstGeom prst="rect">
            <a:avLst/>
          </a:prstGeom>
          <a:solidFill>
            <a:schemeClr val="bg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Dikdörtgen"/>
          <p:cNvSpPr/>
          <p:nvPr/>
        </p:nvSpPr>
        <p:spPr>
          <a:xfrm>
            <a:off x="214282" y="928670"/>
            <a:ext cx="5500726" cy="5818131"/>
          </a:xfrm>
          <a:prstGeom prst="rect">
            <a:avLst/>
          </a:prstGeom>
          <a:gradFill>
            <a:gsLst>
              <a:gs pos="54000">
                <a:schemeClr val="bg2">
                  <a:alpha val="92000"/>
                </a:schemeClr>
              </a:gs>
              <a:gs pos="79000">
                <a:schemeClr val="accent5">
                  <a:tint val="75000"/>
                  <a:satMod val="210000"/>
                </a:schemeClr>
              </a:gs>
              <a:gs pos="39000">
                <a:schemeClr val="accent5">
                  <a:tint val="85000"/>
                  <a:satMod val="210000"/>
                </a:schemeClr>
              </a:gs>
            </a:gsLst>
          </a:gradFill>
        </p:spPr>
        <p:style>
          <a:lnRef idx="1">
            <a:schemeClr val="accent5"/>
          </a:lnRef>
          <a:fillRef idx="2">
            <a:schemeClr val="accent5"/>
          </a:fillRef>
          <a:effectRef idx="1">
            <a:schemeClr val="accent5"/>
          </a:effectRef>
          <a:fontRef idx="minor">
            <a:schemeClr val="dk1"/>
          </a:fontRef>
        </p:style>
        <p:txBody>
          <a:bodyPr wrap="square">
            <a:spAutoFit/>
          </a:bodyPr>
          <a:lstStyle/>
          <a:p>
            <a:r>
              <a:rPr lang="tr-TR" sz="2000" b="1" dirty="0" err="1" smtClean="0"/>
              <a:t>Paleolitic</a:t>
            </a:r>
            <a:r>
              <a:rPr lang="tr-TR" sz="2000" b="1" dirty="0" smtClean="0"/>
              <a:t> (</a:t>
            </a:r>
            <a:r>
              <a:rPr lang="tr-TR" sz="2000" b="1" dirty="0" err="1" smtClean="0"/>
              <a:t>Old</a:t>
            </a:r>
            <a:r>
              <a:rPr lang="tr-TR" sz="2000" b="1" dirty="0" smtClean="0"/>
              <a:t> Stone) </a:t>
            </a:r>
            <a:r>
              <a:rPr lang="tr-TR" sz="2000" b="1" dirty="0" err="1" smtClean="0"/>
              <a:t>Age</a:t>
            </a:r>
            <a:r>
              <a:rPr lang="tr-TR" sz="2000" b="1" dirty="0" smtClean="0"/>
              <a:t> (M.Ö.10000)</a:t>
            </a:r>
            <a:br>
              <a:rPr lang="tr-TR" sz="2000" b="1" dirty="0" smtClean="0"/>
            </a:br>
            <a:r>
              <a:rPr lang="tr-TR" sz="2000" b="1" dirty="0" err="1" smtClean="0"/>
              <a:t>Neolitic</a:t>
            </a:r>
            <a:r>
              <a:rPr lang="tr-TR" sz="2000" b="1" dirty="0" smtClean="0"/>
              <a:t> </a:t>
            </a:r>
            <a:r>
              <a:rPr lang="tr-TR" sz="2000" b="1" dirty="0" err="1" smtClean="0"/>
              <a:t>Age</a:t>
            </a:r>
            <a:r>
              <a:rPr lang="tr-TR" sz="2000" b="1" dirty="0" smtClean="0"/>
              <a:t>  ( M.Ö.8000-5000)</a:t>
            </a:r>
            <a:br>
              <a:rPr lang="tr-TR" sz="2000" b="1" dirty="0" smtClean="0"/>
            </a:br>
            <a:r>
              <a:rPr lang="tr-TR" sz="2000" b="1" dirty="0" err="1" smtClean="0"/>
              <a:t>Kalkolitic</a:t>
            </a:r>
            <a:r>
              <a:rPr lang="tr-TR" sz="2000" b="1" dirty="0" smtClean="0"/>
              <a:t> (Cooper) </a:t>
            </a:r>
            <a:r>
              <a:rPr lang="tr-TR" sz="2000" b="1" dirty="0" err="1" smtClean="0"/>
              <a:t>Age</a:t>
            </a:r>
            <a:r>
              <a:rPr lang="tr-TR" sz="2000" b="1" dirty="0" smtClean="0"/>
              <a:t> (M.Ö.5000-3000)</a:t>
            </a:r>
            <a:br>
              <a:rPr lang="tr-TR" sz="2000" b="1" dirty="0" smtClean="0"/>
            </a:br>
            <a:r>
              <a:rPr lang="tr-TR" sz="2000" b="1" dirty="0" err="1" smtClean="0"/>
              <a:t>Old</a:t>
            </a:r>
            <a:r>
              <a:rPr lang="tr-TR" sz="2000" b="1" dirty="0" smtClean="0"/>
              <a:t> </a:t>
            </a:r>
            <a:r>
              <a:rPr lang="tr-TR" sz="2000" b="1" dirty="0" err="1" smtClean="0"/>
              <a:t>Bronze</a:t>
            </a:r>
            <a:r>
              <a:rPr lang="tr-TR" sz="2000" b="1" dirty="0" smtClean="0"/>
              <a:t> (</a:t>
            </a:r>
            <a:r>
              <a:rPr lang="tr-TR" sz="2000" b="1" dirty="0" err="1" smtClean="0"/>
              <a:t>Hatti</a:t>
            </a:r>
            <a:r>
              <a:rPr lang="tr-TR" sz="2000" b="1" dirty="0" smtClean="0"/>
              <a:t>) </a:t>
            </a:r>
            <a:r>
              <a:rPr lang="tr-TR" sz="2000" b="1" dirty="0" err="1" smtClean="0"/>
              <a:t>Age</a:t>
            </a:r>
            <a:r>
              <a:rPr lang="tr-TR" sz="2000" b="1" dirty="0" smtClean="0"/>
              <a:t> (M.Ö.3000-2000)</a:t>
            </a:r>
            <a:br>
              <a:rPr lang="tr-TR" sz="2000" b="1" dirty="0" smtClean="0"/>
            </a:br>
            <a:r>
              <a:rPr lang="tr-TR" sz="2000" b="1" dirty="0" err="1" smtClean="0"/>
              <a:t>Bronze</a:t>
            </a:r>
            <a:r>
              <a:rPr lang="tr-TR" sz="2000" b="1" dirty="0" smtClean="0"/>
              <a:t> </a:t>
            </a:r>
            <a:r>
              <a:rPr lang="tr-TR" sz="2000" b="1" dirty="0" err="1" smtClean="0"/>
              <a:t>Age</a:t>
            </a:r>
            <a:r>
              <a:rPr lang="tr-TR" sz="2000" b="1" dirty="0" smtClean="0"/>
              <a:t> (</a:t>
            </a:r>
            <a:r>
              <a:rPr lang="tr-TR" sz="2000" b="1" dirty="0" err="1" smtClean="0"/>
              <a:t>Hittite</a:t>
            </a:r>
            <a:r>
              <a:rPr lang="tr-TR" sz="2000" b="1" dirty="0" smtClean="0"/>
              <a:t>) (M.Ö.2000-700) </a:t>
            </a:r>
            <a:br>
              <a:rPr lang="tr-TR" sz="2000" b="1" dirty="0" smtClean="0"/>
            </a:br>
            <a:r>
              <a:rPr lang="tr-TR" sz="2000" b="1" dirty="0" err="1" smtClean="0"/>
              <a:t>Phrygian</a:t>
            </a:r>
            <a:r>
              <a:rPr lang="tr-TR" sz="2000" b="1" dirty="0" smtClean="0"/>
              <a:t> (M.Ö.1200-400)</a:t>
            </a:r>
            <a:br>
              <a:rPr lang="tr-TR" sz="2000" b="1" dirty="0" smtClean="0"/>
            </a:br>
            <a:r>
              <a:rPr lang="tr-TR" sz="2000" b="1" dirty="0" err="1" smtClean="0"/>
              <a:t>Persians</a:t>
            </a:r>
            <a:r>
              <a:rPr lang="tr-TR" sz="2000" b="1" dirty="0" smtClean="0"/>
              <a:t> (M.Ö.547)</a:t>
            </a:r>
            <a:br>
              <a:rPr lang="tr-TR" sz="2000" b="1" dirty="0" smtClean="0"/>
            </a:br>
            <a:r>
              <a:rPr lang="tr-TR" sz="2000" b="1" dirty="0" err="1" smtClean="0"/>
              <a:t>Hellenistic</a:t>
            </a:r>
            <a:r>
              <a:rPr lang="tr-TR" sz="2000" b="1" dirty="0" smtClean="0"/>
              <a:t> </a:t>
            </a:r>
            <a:r>
              <a:rPr lang="tr-TR" sz="2000" b="1" dirty="0" err="1" smtClean="0"/>
              <a:t>Period</a:t>
            </a:r>
            <a:r>
              <a:rPr lang="tr-TR" sz="2000" b="1" dirty="0" smtClean="0"/>
              <a:t> (M.Ö.333-30)</a:t>
            </a:r>
            <a:br>
              <a:rPr lang="tr-TR" sz="2000" b="1" dirty="0" smtClean="0"/>
            </a:br>
            <a:r>
              <a:rPr lang="tr-TR" sz="2000" b="1" dirty="0" err="1" smtClean="0"/>
              <a:t>Galatians</a:t>
            </a:r>
            <a:r>
              <a:rPr lang="tr-TR" sz="2000" b="1" dirty="0" smtClean="0"/>
              <a:t>(M.Ö.278-M.S.284)</a:t>
            </a:r>
            <a:br>
              <a:rPr lang="tr-TR" sz="2000" b="1" dirty="0" smtClean="0"/>
            </a:br>
            <a:r>
              <a:rPr lang="tr-TR" sz="2000" b="1" dirty="0" smtClean="0"/>
              <a:t>Roman </a:t>
            </a:r>
            <a:r>
              <a:rPr lang="tr-TR" sz="2000" b="1" dirty="0" err="1" smtClean="0"/>
              <a:t>Empire</a:t>
            </a:r>
            <a:r>
              <a:rPr lang="tr-TR" sz="2000" b="1" dirty="0" smtClean="0"/>
              <a:t> (M.Ö.30-M.S.395)</a:t>
            </a:r>
            <a:br>
              <a:rPr lang="tr-TR" sz="2000" b="1" dirty="0" smtClean="0"/>
            </a:br>
            <a:r>
              <a:rPr lang="tr-TR" sz="2000" b="1" dirty="0" err="1" smtClean="0"/>
              <a:t>Byzantium</a:t>
            </a:r>
            <a:r>
              <a:rPr lang="tr-TR" sz="2000" b="1" dirty="0" smtClean="0"/>
              <a:t> </a:t>
            </a:r>
            <a:r>
              <a:rPr lang="tr-TR" sz="2000" b="1" dirty="0" err="1" smtClean="0"/>
              <a:t>Empire</a:t>
            </a:r>
            <a:r>
              <a:rPr lang="tr-TR" sz="2000" b="1" dirty="0" smtClean="0"/>
              <a:t> (M.S.330-1073)</a:t>
            </a:r>
            <a:br>
              <a:rPr lang="tr-TR" sz="2000" b="1" dirty="0" smtClean="0"/>
            </a:br>
            <a:r>
              <a:rPr lang="tr-TR" sz="2000" b="1" dirty="0" err="1" smtClean="0"/>
              <a:t>Seljuk</a:t>
            </a:r>
            <a:r>
              <a:rPr lang="tr-TR" sz="2000" b="1" dirty="0" smtClean="0"/>
              <a:t> </a:t>
            </a:r>
            <a:r>
              <a:rPr lang="tr-TR" sz="2000" b="1" dirty="0" err="1" smtClean="0"/>
              <a:t>and</a:t>
            </a:r>
            <a:r>
              <a:rPr lang="tr-TR" sz="2000" b="1" dirty="0" smtClean="0"/>
              <a:t> </a:t>
            </a:r>
            <a:r>
              <a:rPr lang="tr-TR" sz="2000" b="1" dirty="0" err="1" smtClean="0"/>
              <a:t>Anatolia</a:t>
            </a:r>
            <a:r>
              <a:rPr lang="tr-TR" sz="2000" b="1" dirty="0" smtClean="0"/>
              <a:t> </a:t>
            </a:r>
            <a:r>
              <a:rPr lang="tr-TR" sz="2000" b="1" dirty="0" err="1" smtClean="0"/>
              <a:t>Seljuks</a:t>
            </a:r>
            <a:r>
              <a:rPr lang="tr-TR" sz="2000" b="1" dirty="0" smtClean="0"/>
              <a:t> (M.S.1073-1243)</a:t>
            </a:r>
            <a:br>
              <a:rPr lang="tr-TR" sz="2000" b="1" dirty="0" smtClean="0"/>
            </a:br>
            <a:r>
              <a:rPr lang="tr-TR" sz="2000" b="1" dirty="0" smtClean="0"/>
              <a:t>Danişmentliler (M.S. 1127)</a:t>
            </a:r>
            <a:br>
              <a:rPr lang="tr-TR" sz="2000" b="1" dirty="0" smtClean="0"/>
            </a:br>
            <a:r>
              <a:rPr lang="tr-TR" sz="2000" b="1" dirty="0" smtClean="0"/>
              <a:t>İlhanlılar (M.S.1304-1328)</a:t>
            </a:r>
            <a:br>
              <a:rPr lang="tr-TR" sz="2000" b="1" dirty="0" smtClean="0"/>
            </a:br>
            <a:r>
              <a:rPr lang="tr-TR" sz="2000" b="1" dirty="0" err="1" smtClean="0"/>
              <a:t>Prcinapality</a:t>
            </a:r>
            <a:r>
              <a:rPr lang="tr-TR" sz="2000" b="1" dirty="0" smtClean="0"/>
              <a:t> of </a:t>
            </a:r>
            <a:r>
              <a:rPr lang="tr-TR" sz="2000" b="1" dirty="0" err="1" smtClean="0"/>
              <a:t>Eretna</a:t>
            </a:r>
            <a:r>
              <a:rPr lang="tr-TR" sz="2000" b="1" dirty="0" smtClean="0"/>
              <a:t> (M.S.1328)</a:t>
            </a:r>
            <a:br>
              <a:rPr lang="tr-TR" sz="2000" b="1" dirty="0" smtClean="0"/>
            </a:br>
            <a:r>
              <a:rPr lang="tr-TR" sz="2000" b="1" dirty="0" err="1" smtClean="0"/>
              <a:t>Republic</a:t>
            </a:r>
            <a:r>
              <a:rPr lang="tr-TR" sz="2000" b="1" dirty="0" smtClean="0"/>
              <a:t> of Ahi (M.S. 1344)</a:t>
            </a:r>
          </a:p>
          <a:p>
            <a:r>
              <a:rPr lang="tr-TR" sz="2000" b="1" dirty="0" err="1" smtClean="0"/>
              <a:t>Ottoman</a:t>
            </a:r>
            <a:r>
              <a:rPr lang="tr-TR" sz="2000" b="1" dirty="0" smtClean="0"/>
              <a:t> </a:t>
            </a:r>
            <a:r>
              <a:rPr lang="tr-TR" sz="2000" b="1" dirty="0" err="1" smtClean="0"/>
              <a:t>Empire</a:t>
            </a:r>
            <a:r>
              <a:rPr lang="tr-TR" sz="2000" b="1" dirty="0" smtClean="0"/>
              <a:t> (M.S.1354-1920)</a:t>
            </a:r>
            <a:br>
              <a:rPr lang="tr-TR" sz="2000" b="1" dirty="0" smtClean="0"/>
            </a:br>
            <a:r>
              <a:rPr lang="tr-TR" sz="2000" b="1" dirty="0" err="1" smtClean="0"/>
              <a:t>Republic</a:t>
            </a:r>
            <a:r>
              <a:rPr lang="tr-TR" sz="2000" b="1" dirty="0" smtClean="0"/>
              <a:t> of </a:t>
            </a:r>
            <a:r>
              <a:rPr lang="tr-TR" sz="2000" b="1" dirty="0" err="1" smtClean="0"/>
              <a:t>Turkey</a:t>
            </a:r>
            <a:r>
              <a:rPr lang="tr-TR" sz="2000" b="1" dirty="0" smtClean="0"/>
              <a:t> (1923-</a:t>
            </a:r>
            <a:endParaRPr lang="tr-TR" sz="2000" b="1" dirty="0"/>
          </a:p>
        </p:txBody>
      </p:sp>
      <p:sp>
        <p:nvSpPr>
          <p:cNvPr id="22" name="21 Dikdörtgen"/>
          <p:cNvSpPr/>
          <p:nvPr/>
        </p:nvSpPr>
        <p:spPr>
          <a:xfrm>
            <a:off x="5929322" y="1357298"/>
            <a:ext cx="3071802" cy="4524315"/>
          </a:xfrm>
          <a:prstGeom prst="rect">
            <a:avLst/>
          </a:prstGeom>
        </p:spPr>
        <p:txBody>
          <a:bodyPr wrap="square">
            <a:spAutoFit/>
          </a:bodyPr>
          <a:lstStyle/>
          <a:p>
            <a:pPr algn="r"/>
            <a:r>
              <a:rPr lang="en-US" sz="3600" dirty="0" smtClean="0"/>
              <a:t>Turkey and Ankara ha</a:t>
            </a:r>
            <a:r>
              <a:rPr lang="tr-TR" sz="3600" dirty="0" smtClean="0"/>
              <a:t>s </a:t>
            </a:r>
            <a:r>
              <a:rPr lang="en-US" sz="3600" dirty="0" smtClean="0"/>
              <a:t>multicultural </a:t>
            </a:r>
            <a:r>
              <a:rPr lang="tr-TR" sz="3600" dirty="0" err="1" smtClean="0"/>
              <a:t>structure</a:t>
            </a:r>
            <a:r>
              <a:rPr lang="en-US" sz="3600" dirty="0" smtClean="0"/>
              <a:t> and</a:t>
            </a:r>
            <a:r>
              <a:rPr lang="tr-TR" sz="3600" dirty="0" smtClean="0"/>
              <a:t> </a:t>
            </a:r>
            <a:r>
              <a:rPr lang="en-US" sz="3600" dirty="0" smtClean="0"/>
              <a:t>cultural heritage </a:t>
            </a:r>
            <a:r>
              <a:rPr lang="tr-TR" sz="3600" dirty="0" smtClean="0"/>
              <a:t>of </a:t>
            </a:r>
            <a:r>
              <a:rPr lang="tr-TR" sz="3600" dirty="0" err="1" smtClean="0"/>
              <a:t>various</a:t>
            </a:r>
            <a:r>
              <a:rPr lang="tr-TR" sz="3600" dirty="0" smtClean="0"/>
              <a:t> </a:t>
            </a:r>
            <a:r>
              <a:rPr lang="tr-TR" sz="3600" dirty="0" err="1" smtClean="0"/>
              <a:t>civilizations</a:t>
            </a:r>
            <a:endParaRPr lang="tr-TR" sz="3600" dirty="0"/>
          </a:p>
        </p:txBody>
      </p:sp>
      <p:sp>
        <p:nvSpPr>
          <p:cNvPr id="19" name="18 Metin kutusu"/>
          <p:cNvSpPr txBox="1"/>
          <p:nvPr/>
        </p:nvSpPr>
        <p:spPr>
          <a:xfrm>
            <a:off x="0" y="142852"/>
            <a:ext cx="914400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sz="2800" b="1" dirty="0" smtClean="0"/>
              <a:t>   </a:t>
            </a:r>
            <a:r>
              <a:rPr lang="tr-TR" sz="2800" b="1" dirty="0" err="1" smtClean="0"/>
              <a:t>Ankara’s</a:t>
            </a:r>
            <a:r>
              <a:rPr lang="tr-TR" sz="2800" b="1" dirty="0" smtClean="0"/>
              <a:t> </a:t>
            </a:r>
            <a:r>
              <a:rPr lang="tr-TR" sz="2800" b="1" dirty="0" err="1" smtClean="0"/>
              <a:t>Cronology</a:t>
            </a:r>
            <a:endParaRPr lang="tr-TR" sz="28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kara1-iC"/>
          <p:cNvPicPr>
            <a:picLocks noGrp="1" noChangeAspect="1" noChangeArrowheads="1"/>
          </p:cNvPicPr>
          <p:nvPr>
            <p:ph idx="1"/>
          </p:nvPr>
        </p:nvPicPr>
        <p:blipFill>
          <a:blip r:embed="rId2"/>
          <a:srcRect l="2459" t="2177" r="10779" b="7150"/>
          <a:stretch>
            <a:fillRect/>
          </a:stretch>
        </p:blipFill>
        <p:spPr>
          <a:xfrm>
            <a:off x="71406" y="121772"/>
            <a:ext cx="5072098" cy="3878732"/>
          </a:xfrm>
          <a:prstGeom prst="rect">
            <a:avLst/>
          </a:prstGeom>
          <a:ln>
            <a:noFill/>
          </a:ln>
          <a:effectLst>
            <a:softEdge rad="112500"/>
          </a:effectLst>
        </p:spPr>
      </p:pic>
      <p:sp>
        <p:nvSpPr>
          <p:cNvPr id="6" name="5 Metin kutusu"/>
          <p:cNvSpPr txBox="1"/>
          <p:nvPr/>
        </p:nvSpPr>
        <p:spPr>
          <a:xfrm>
            <a:off x="5357786" y="500042"/>
            <a:ext cx="378621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2400" b="1" dirty="0" err="1" smtClean="0"/>
              <a:t>Castel</a:t>
            </a:r>
            <a:r>
              <a:rPr lang="tr-TR" sz="2400" b="1" dirty="0" smtClean="0"/>
              <a:t> of Ankara </a:t>
            </a:r>
            <a:endParaRPr lang="tr-TR" sz="2400" b="1" dirty="0"/>
          </a:p>
        </p:txBody>
      </p:sp>
      <p:pic>
        <p:nvPicPr>
          <p:cNvPr id="18438" name="Picture 6" descr="ankara kalesi ile ilgili gÃ¶rsel sonucu"/>
          <p:cNvPicPr>
            <a:picLocks noChangeAspect="1" noChangeArrowheads="1"/>
          </p:cNvPicPr>
          <p:nvPr/>
        </p:nvPicPr>
        <p:blipFill>
          <a:blip r:embed="rId3"/>
          <a:srcRect t="10195"/>
          <a:stretch>
            <a:fillRect/>
          </a:stretch>
        </p:blipFill>
        <p:spPr bwMode="auto">
          <a:xfrm>
            <a:off x="0" y="4000504"/>
            <a:ext cx="4545592" cy="2714644"/>
          </a:xfrm>
          <a:prstGeom prst="rect">
            <a:avLst/>
          </a:prstGeom>
          <a:ln>
            <a:noFill/>
          </a:ln>
          <a:effectLst>
            <a:softEdge rad="112500"/>
          </a:effectLst>
        </p:spPr>
      </p:pic>
      <p:pic>
        <p:nvPicPr>
          <p:cNvPr id="18442" name="Picture 10" descr="ankara kalesi ile ilgili gÃ¶rsel sonucu"/>
          <p:cNvPicPr>
            <a:picLocks noChangeAspect="1" noChangeArrowheads="1"/>
          </p:cNvPicPr>
          <p:nvPr/>
        </p:nvPicPr>
        <p:blipFill>
          <a:blip r:embed="rId4"/>
          <a:srcRect l="6109" r="8371" b="2941"/>
          <a:stretch>
            <a:fillRect/>
          </a:stretch>
        </p:blipFill>
        <p:spPr bwMode="auto">
          <a:xfrm>
            <a:off x="5143472" y="1643050"/>
            <a:ext cx="4000528" cy="2357454"/>
          </a:xfrm>
          <a:prstGeom prst="rect">
            <a:avLst/>
          </a:prstGeom>
          <a:ln>
            <a:noFill/>
          </a:ln>
          <a:effectLst>
            <a:softEdge rad="112500"/>
          </a:effectLst>
        </p:spPr>
      </p:pic>
      <p:sp>
        <p:nvSpPr>
          <p:cNvPr id="13" name="12 Dikdörtgen"/>
          <p:cNvSpPr/>
          <p:nvPr/>
        </p:nvSpPr>
        <p:spPr>
          <a:xfrm>
            <a:off x="1928794" y="1990074"/>
            <a:ext cx="3214710" cy="1938992"/>
          </a:xfrm>
          <a:prstGeom prst="rect">
            <a:avLst/>
          </a:prstGeom>
        </p:spPr>
        <p:txBody>
          <a:bodyPr wrap="square">
            <a:spAutoFit/>
          </a:bodyPr>
          <a:lstStyle/>
          <a:p>
            <a:pPr algn="r"/>
            <a:r>
              <a:rPr lang="en-US" sz="2000" b="1" dirty="0" smtClean="0"/>
              <a:t>It is not known exactly when Ankara C</a:t>
            </a:r>
            <a:r>
              <a:rPr lang="tr-TR" sz="2000" b="1" dirty="0" err="1" smtClean="0"/>
              <a:t>astel</a:t>
            </a:r>
            <a:r>
              <a:rPr lang="en-US" sz="2000" b="1" dirty="0" smtClean="0"/>
              <a:t> was built.</a:t>
            </a:r>
            <a:r>
              <a:rPr lang="tr-TR" sz="2000" b="1" dirty="0" smtClean="0"/>
              <a:t> </a:t>
            </a:r>
          </a:p>
          <a:p>
            <a:pPr algn="r"/>
            <a:r>
              <a:rPr lang="en-US" sz="2000" b="1" dirty="0" smtClean="0"/>
              <a:t>But  it is to be  known exist that the early 2nd century BC is in the period of </a:t>
            </a:r>
            <a:r>
              <a:rPr lang="en-US" sz="2000" b="1" dirty="0" err="1" smtClean="0"/>
              <a:t>settletments</a:t>
            </a:r>
            <a:r>
              <a:rPr lang="en-US" sz="2000" b="1" dirty="0" smtClean="0"/>
              <a:t> of Galatians</a:t>
            </a:r>
            <a:endParaRPr lang="tr-TR" sz="2000" b="1" dirty="0"/>
          </a:p>
        </p:txBody>
      </p:sp>
      <p:pic>
        <p:nvPicPr>
          <p:cNvPr id="18446" name="Picture 14" descr="Anadolu Medeniyetleri MÃ¼zesi ile ilgili gÃ¶rsel sonucu"/>
          <p:cNvPicPr>
            <a:picLocks noChangeAspect="1" noChangeArrowheads="1"/>
          </p:cNvPicPr>
          <p:nvPr/>
        </p:nvPicPr>
        <p:blipFill>
          <a:blip r:embed="rId5"/>
          <a:srcRect r="9589"/>
          <a:stretch>
            <a:fillRect/>
          </a:stretch>
        </p:blipFill>
        <p:spPr bwMode="auto">
          <a:xfrm>
            <a:off x="4429092" y="3924577"/>
            <a:ext cx="4714908" cy="293342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kara Preaux-S"/>
          <p:cNvPicPr>
            <a:picLocks noGrp="1" noChangeAspect="1" noChangeArrowheads="1"/>
          </p:cNvPicPr>
          <p:nvPr>
            <p:ph idx="4294967295"/>
          </p:nvPr>
        </p:nvPicPr>
        <p:blipFill>
          <a:blip r:embed="rId2" cstate="print">
            <a:lum contrast="18000"/>
          </a:blip>
          <a:srcRect/>
          <a:stretch>
            <a:fillRect/>
          </a:stretch>
        </p:blipFill>
        <p:spPr>
          <a:xfrm>
            <a:off x="244542" y="3571876"/>
            <a:ext cx="3041574" cy="3286124"/>
          </a:xfrm>
          <a:prstGeom prst="rect">
            <a:avLst/>
          </a:prstGeom>
          <a:ln>
            <a:noFill/>
          </a:ln>
          <a:effectLst>
            <a:softEdge rad="112500"/>
          </a:effectLst>
        </p:spPr>
      </p:pic>
      <p:pic>
        <p:nvPicPr>
          <p:cNvPr id="17412" name="Picture 4" descr="roma hamamÄ± ankara ile ilgili gÃ¶rsel sonucu"/>
          <p:cNvPicPr>
            <a:picLocks noChangeAspect="1" noChangeArrowheads="1"/>
          </p:cNvPicPr>
          <p:nvPr/>
        </p:nvPicPr>
        <p:blipFill>
          <a:blip r:embed="rId3"/>
          <a:srcRect t="15024" b="6103"/>
          <a:stretch>
            <a:fillRect/>
          </a:stretch>
        </p:blipFill>
        <p:spPr bwMode="auto">
          <a:xfrm>
            <a:off x="3428992" y="357166"/>
            <a:ext cx="5555119" cy="3286148"/>
          </a:xfrm>
          <a:prstGeom prst="rect">
            <a:avLst/>
          </a:prstGeom>
          <a:ln>
            <a:noFill/>
          </a:ln>
          <a:effectLst>
            <a:softEdge rad="112500"/>
          </a:effectLst>
        </p:spPr>
      </p:pic>
      <p:pic>
        <p:nvPicPr>
          <p:cNvPr id="17414" name="Picture 6" descr="roma tiyatrosu  ankara ile ilgili gÃ¶rsel sonucu"/>
          <p:cNvPicPr>
            <a:picLocks noChangeAspect="1" noChangeArrowheads="1"/>
          </p:cNvPicPr>
          <p:nvPr/>
        </p:nvPicPr>
        <p:blipFill>
          <a:blip r:embed="rId4"/>
          <a:srcRect/>
          <a:stretch>
            <a:fillRect/>
          </a:stretch>
        </p:blipFill>
        <p:spPr bwMode="auto">
          <a:xfrm>
            <a:off x="3428992" y="3634130"/>
            <a:ext cx="5572164" cy="3144294"/>
          </a:xfrm>
          <a:prstGeom prst="rect">
            <a:avLst/>
          </a:prstGeom>
          <a:ln>
            <a:noFill/>
          </a:ln>
          <a:effectLst>
            <a:softEdge rad="112500"/>
          </a:effectLst>
        </p:spPr>
      </p:pic>
      <p:sp>
        <p:nvSpPr>
          <p:cNvPr id="5" name="4 Metin kutusu"/>
          <p:cNvSpPr txBox="1"/>
          <p:nvPr/>
        </p:nvSpPr>
        <p:spPr>
          <a:xfrm>
            <a:off x="3571868" y="4071942"/>
            <a:ext cx="3571900" cy="369332"/>
          </a:xfrm>
          <a:prstGeom prst="rect">
            <a:avLst/>
          </a:prstGeom>
          <a:blipFill dpi="0" rotWithShape="1">
            <a:blip r:embed="rId5">
              <a:alphaModFix amt="59000"/>
              <a:lum bright="-68000"/>
            </a:blip>
            <a:srcRect/>
            <a:tile tx="0" ty="0" sx="100000" sy="100000" flip="none" algn="tl"/>
          </a:blipFill>
        </p:spPr>
        <p:txBody>
          <a:bodyPr wrap="square" rtlCol="0">
            <a:spAutoFit/>
          </a:bodyPr>
          <a:lstStyle/>
          <a:p>
            <a:r>
              <a:rPr lang="tr-TR" dirty="0" err="1" smtClean="0">
                <a:solidFill>
                  <a:schemeClr val="bg1"/>
                </a:solidFill>
              </a:rPr>
              <a:t>Ancient</a:t>
            </a:r>
            <a:r>
              <a:rPr lang="tr-TR" dirty="0" smtClean="0">
                <a:solidFill>
                  <a:schemeClr val="bg1"/>
                </a:solidFill>
              </a:rPr>
              <a:t> Roman </a:t>
            </a:r>
            <a:r>
              <a:rPr lang="tr-TR" dirty="0" err="1" smtClean="0">
                <a:solidFill>
                  <a:schemeClr val="bg1"/>
                </a:solidFill>
              </a:rPr>
              <a:t>Theatre</a:t>
            </a:r>
            <a:r>
              <a:rPr lang="tr-TR" dirty="0" smtClean="0">
                <a:solidFill>
                  <a:schemeClr val="bg1"/>
                </a:solidFill>
              </a:rPr>
              <a:t> in Ankara</a:t>
            </a:r>
            <a:endParaRPr lang="tr-TR" dirty="0">
              <a:solidFill>
                <a:schemeClr val="bg1"/>
              </a:solidFill>
            </a:endParaRPr>
          </a:p>
        </p:txBody>
      </p:sp>
      <p:sp>
        <p:nvSpPr>
          <p:cNvPr id="10" name="9 Metin kutusu"/>
          <p:cNvSpPr txBox="1"/>
          <p:nvPr/>
        </p:nvSpPr>
        <p:spPr>
          <a:xfrm>
            <a:off x="3428992" y="3071810"/>
            <a:ext cx="3143272" cy="369332"/>
          </a:xfrm>
          <a:prstGeom prst="rect">
            <a:avLst/>
          </a:prstGeom>
          <a:noFill/>
        </p:spPr>
        <p:txBody>
          <a:bodyPr wrap="square" rtlCol="0">
            <a:spAutoFit/>
          </a:bodyPr>
          <a:lstStyle/>
          <a:p>
            <a:r>
              <a:rPr lang="tr-TR" dirty="0" smtClean="0">
                <a:solidFill>
                  <a:schemeClr val="bg1"/>
                </a:solidFill>
              </a:rPr>
              <a:t>Roman </a:t>
            </a:r>
            <a:r>
              <a:rPr lang="tr-TR" dirty="0" err="1" smtClean="0">
                <a:solidFill>
                  <a:schemeClr val="bg1"/>
                </a:solidFill>
              </a:rPr>
              <a:t>Bath</a:t>
            </a:r>
            <a:r>
              <a:rPr lang="tr-TR" dirty="0" smtClean="0">
                <a:solidFill>
                  <a:schemeClr val="bg1"/>
                </a:solidFill>
              </a:rPr>
              <a:t> in Ankara </a:t>
            </a:r>
            <a:endParaRPr lang="tr-TR" dirty="0">
              <a:solidFill>
                <a:schemeClr val="bg1"/>
              </a:solidFill>
            </a:endParaRPr>
          </a:p>
        </p:txBody>
      </p:sp>
      <p:sp>
        <p:nvSpPr>
          <p:cNvPr id="11" name="10 Dikdörtgen"/>
          <p:cNvSpPr/>
          <p:nvPr/>
        </p:nvSpPr>
        <p:spPr>
          <a:xfrm>
            <a:off x="285720" y="285728"/>
            <a:ext cx="3071834" cy="707886"/>
          </a:xfrm>
          <a:prstGeom prst="rect">
            <a:avLst/>
          </a:prstGeom>
        </p:spPr>
        <p:txBody>
          <a:bodyPr wrap="square">
            <a:spAutoFit/>
          </a:bodyPr>
          <a:lstStyle/>
          <a:p>
            <a:r>
              <a:rPr lang="en-US" sz="2000" b="1" dirty="0" smtClean="0"/>
              <a:t>Some of Roman </a:t>
            </a:r>
            <a:r>
              <a:rPr lang="tr-TR" sz="2000" b="1" dirty="0" err="1" smtClean="0"/>
              <a:t>Period</a:t>
            </a:r>
            <a:r>
              <a:rPr lang="tr-TR" sz="2000" b="1" dirty="0" smtClean="0"/>
              <a:t> </a:t>
            </a:r>
            <a:r>
              <a:rPr lang="en-US" sz="2000" b="1" dirty="0" smtClean="0"/>
              <a:t>cultural heritage in Ankara</a:t>
            </a:r>
            <a:endParaRPr lang="tr-TR" sz="2000" b="1" dirty="0"/>
          </a:p>
        </p:txBody>
      </p:sp>
      <p:pic>
        <p:nvPicPr>
          <p:cNvPr id="17416" name="Picture 8" descr="JÃ¼lien sÃ¼tunu ile ilgili gÃ¶rsel sonucu"/>
          <p:cNvPicPr>
            <a:picLocks noChangeAspect="1" noChangeArrowheads="1"/>
          </p:cNvPicPr>
          <p:nvPr/>
        </p:nvPicPr>
        <p:blipFill>
          <a:blip r:embed="rId6"/>
          <a:srcRect/>
          <a:stretch>
            <a:fillRect/>
          </a:stretch>
        </p:blipFill>
        <p:spPr bwMode="auto">
          <a:xfrm>
            <a:off x="1431433" y="1047971"/>
            <a:ext cx="1854683" cy="2466729"/>
          </a:xfrm>
          <a:prstGeom prst="rect">
            <a:avLst/>
          </a:prstGeom>
          <a:ln>
            <a:noFill/>
          </a:ln>
          <a:effectLst>
            <a:softEdge rad="112500"/>
          </a:effectLst>
        </p:spPr>
      </p:pic>
      <p:sp>
        <p:nvSpPr>
          <p:cNvPr id="13" name="12 Metin kutusu"/>
          <p:cNvSpPr txBox="1"/>
          <p:nvPr/>
        </p:nvSpPr>
        <p:spPr>
          <a:xfrm>
            <a:off x="357158" y="3786190"/>
            <a:ext cx="2714644" cy="369332"/>
          </a:xfrm>
          <a:prstGeom prst="rect">
            <a:avLst/>
          </a:prstGeom>
          <a:noFill/>
        </p:spPr>
        <p:txBody>
          <a:bodyPr wrap="square" rtlCol="0">
            <a:spAutoFit/>
          </a:bodyPr>
          <a:lstStyle/>
          <a:p>
            <a:r>
              <a:rPr lang="tr-TR" dirty="0" err="1" smtClean="0">
                <a:solidFill>
                  <a:schemeClr val="bg1"/>
                </a:solidFill>
              </a:rPr>
              <a:t>Temple</a:t>
            </a:r>
            <a:r>
              <a:rPr lang="tr-TR" dirty="0" smtClean="0">
                <a:solidFill>
                  <a:schemeClr val="bg1"/>
                </a:solidFill>
              </a:rPr>
              <a:t> of </a:t>
            </a:r>
            <a:r>
              <a:rPr lang="tr-TR" dirty="0" err="1" smtClean="0">
                <a:solidFill>
                  <a:schemeClr val="bg1"/>
                </a:solidFill>
              </a:rPr>
              <a:t>Augustus</a:t>
            </a:r>
            <a:endParaRPr lang="tr-TR" dirty="0">
              <a:solidFill>
                <a:schemeClr val="bg1"/>
              </a:solidFill>
            </a:endParaRPr>
          </a:p>
        </p:txBody>
      </p:sp>
      <p:sp>
        <p:nvSpPr>
          <p:cNvPr id="8" name="7 Metin kutusu"/>
          <p:cNvSpPr txBox="1"/>
          <p:nvPr/>
        </p:nvSpPr>
        <p:spPr>
          <a:xfrm>
            <a:off x="214282" y="1142984"/>
            <a:ext cx="1143008" cy="646331"/>
          </a:xfrm>
          <a:prstGeom prst="rect">
            <a:avLst/>
          </a:prstGeom>
          <a:noFill/>
        </p:spPr>
        <p:txBody>
          <a:bodyPr wrap="square" rtlCol="0">
            <a:spAutoFit/>
          </a:bodyPr>
          <a:lstStyle/>
          <a:p>
            <a:pPr algn="r"/>
            <a:r>
              <a:rPr lang="tr-TR" b="1" dirty="0" err="1" smtClean="0"/>
              <a:t>Julien</a:t>
            </a:r>
            <a:r>
              <a:rPr lang="tr-TR" b="1" dirty="0" smtClean="0"/>
              <a:t> </a:t>
            </a:r>
          </a:p>
          <a:p>
            <a:pPr algn="r"/>
            <a:r>
              <a:rPr lang="tr-TR" b="1" dirty="0" err="1" smtClean="0"/>
              <a:t>monoliht</a:t>
            </a:r>
            <a:endParaRPr lang="tr-T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rdion ile ilgili gÃ¶rsel sonucu"/>
          <p:cNvPicPr>
            <a:picLocks noChangeAspect="1" noChangeArrowheads="1"/>
          </p:cNvPicPr>
          <p:nvPr/>
        </p:nvPicPr>
        <p:blipFill>
          <a:blip r:embed="rId2"/>
          <a:srcRect/>
          <a:stretch>
            <a:fillRect/>
          </a:stretch>
        </p:blipFill>
        <p:spPr bwMode="auto">
          <a:xfrm>
            <a:off x="4476696" y="214290"/>
            <a:ext cx="4476781" cy="3357586"/>
          </a:xfrm>
          <a:prstGeom prst="rect">
            <a:avLst/>
          </a:prstGeom>
          <a:noFill/>
        </p:spPr>
      </p:pic>
      <p:pic>
        <p:nvPicPr>
          <p:cNvPr id="19462" name="Picture 6" descr="Ä°lgili resim"/>
          <p:cNvPicPr>
            <a:picLocks noChangeAspect="1" noChangeArrowheads="1"/>
          </p:cNvPicPr>
          <p:nvPr/>
        </p:nvPicPr>
        <p:blipFill>
          <a:blip r:embed="rId3" cstate="print"/>
          <a:srcRect/>
          <a:stretch>
            <a:fillRect/>
          </a:stretch>
        </p:blipFill>
        <p:spPr bwMode="auto">
          <a:xfrm>
            <a:off x="4500562" y="3714752"/>
            <a:ext cx="4500594" cy="3000396"/>
          </a:xfrm>
          <a:prstGeom prst="rect">
            <a:avLst/>
          </a:prstGeom>
          <a:noFill/>
        </p:spPr>
      </p:pic>
      <p:sp>
        <p:nvSpPr>
          <p:cNvPr id="8" name="7 Dikdörtgen"/>
          <p:cNvSpPr/>
          <p:nvPr/>
        </p:nvSpPr>
        <p:spPr>
          <a:xfrm>
            <a:off x="428596" y="3786190"/>
            <a:ext cx="3429024" cy="369332"/>
          </a:xfrm>
          <a:prstGeom prst="rect">
            <a:avLst/>
          </a:prstGeom>
        </p:spPr>
        <p:txBody>
          <a:bodyPr wrap="square">
            <a:spAutoFit/>
          </a:bodyPr>
          <a:lstStyle/>
          <a:p>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Hittite</a:t>
            </a:r>
            <a:r>
              <a:rPr lang="tr-TR"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Cultural</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Heritage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Ankara</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8 Dikdörtgen"/>
          <p:cNvSpPr/>
          <p:nvPr/>
        </p:nvSpPr>
        <p:spPr>
          <a:xfrm>
            <a:off x="285720" y="142852"/>
            <a:ext cx="3571900" cy="923330"/>
          </a:xfrm>
          <a:prstGeom prst="rect">
            <a:avLst/>
          </a:prstGeom>
        </p:spPr>
        <p:txBody>
          <a:bodyPr wrap="square">
            <a:spAutoFit/>
          </a:bodyPr>
          <a:lstStyle/>
          <a:p>
            <a:r>
              <a:rPr lang="tr-TR" b="1" dirty="0" smtClean="0"/>
              <a:t/>
            </a:r>
            <a:br>
              <a:rPr lang="tr-TR" b="1" dirty="0" smtClean="0"/>
            </a:b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Phrygian</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Cultural</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Heritage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near</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Ankara </a:t>
            </a:r>
            <a:endParaRPr lang="tr-TR" b="1" dirty="0"/>
          </a:p>
        </p:txBody>
      </p:sp>
      <p:sp>
        <p:nvSpPr>
          <p:cNvPr id="10" name="9 Dikdörtgen"/>
          <p:cNvSpPr/>
          <p:nvPr/>
        </p:nvSpPr>
        <p:spPr>
          <a:xfrm>
            <a:off x="714348" y="1214422"/>
            <a:ext cx="2643206" cy="2031325"/>
          </a:xfrm>
          <a:prstGeom prst="rect">
            <a:avLst/>
          </a:prstGeom>
        </p:spPr>
        <p:txBody>
          <a:bodyPr wrap="square">
            <a:spAutoFit/>
          </a:bodyPr>
          <a:lstStyle/>
          <a:p>
            <a:pPr algn="just"/>
            <a:r>
              <a:rPr lang="en-US" dirty="0" err="1" smtClean="0"/>
              <a:t>Gordion</a:t>
            </a:r>
            <a:r>
              <a:rPr lang="en-US" dirty="0" smtClean="0"/>
              <a:t>, BC The Phrygian and Phrygian political and cultural capitals rising along with the collapse of the Hittite Empire in the 12th century.</a:t>
            </a:r>
            <a:endParaRPr lang="tr-TR" dirty="0"/>
          </a:p>
        </p:txBody>
      </p:sp>
      <p:sp>
        <p:nvSpPr>
          <p:cNvPr id="12" name="11 Sağ Ok"/>
          <p:cNvSpPr/>
          <p:nvPr/>
        </p:nvSpPr>
        <p:spPr>
          <a:xfrm>
            <a:off x="2571736" y="3000372"/>
            <a:ext cx="2357454" cy="214314"/>
          </a:xfrm>
          <a:prstGeom prst="rightArrow">
            <a:avLst/>
          </a:prstGeom>
          <a:solidFill>
            <a:schemeClr val="tx1"/>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12 Dikdörtgen"/>
          <p:cNvSpPr/>
          <p:nvPr/>
        </p:nvSpPr>
        <p:spPr>
          <a:xfrm>
            <a:off x="642910" y="4143380"/>
            <a:ext cx="2714644" cy="2308324"/>
          </a:xfrm>
          <a:prstGeom prst="rect">
            <a:avLst/>
          </a:prstGeom>
        </p:spPr>
        <p:txBody>
          <a:bodyPr wrap="square">
            <a:spAutoFit/>
          </a:bodyPr>
          <a:lstStyle/>
          <a:p>
            <a:pPr algn="just"/>
            <a:r>
              <a:rPr lang="en-US" b="1" dirty="0" err="1" smtClean="0"/>
              <a:t>Gavurkale</a:t>
            </a:r>
            <a:r>
              <a:rPr lang="en-US" b="1" dirty="0" smtClean="0"/>
              <a:t>, which has an important place in Hittite history and Anatolia's history-geography, was first excavated by Von </a:t>
            </a:r>
            <a:r>
              <a:rPr lang="en-US" b="1" dirty="0" err="1" smtClean="0"/>
              <a:t>der</a:t>
            </a:r>
            <a:r>
              <a:rPr lang="en-US" b="1" dirty="0" smtClean="0"/>
              <a:t> </a:t>
            </a:r>
            <a:r>
              <a:rPr lang="en-US" b="1" dirty="0" err="1" smtClean="0"/>
              <a:t>Osten</a:t>
            </a:r>
            <a:r>
              <a:rPr lang="en-US" b="1" dirty="0" smtClean="0"/>
              <a:t> in 1930 in the direction of </a:t>
            </a:r>
            <a:r>
              <a:rPr lang="en-US" b="1" dirty="0" err="1" smtClean="0"/>
              <a:t>Atatürk's</a:t>
            </a:r>
            <a:r>
              <a:rPr lang="en-US" b="1" dirty="0" smtClean="0"/>
              <a:t> request.</a:t>
            </a:r>
            <a:endParaRPr lang="tr-TR" b="1" dirty="0"/>
          </a:p>
        </p:txBody>
      </p:sp>
      <p:sp>
        <p:nvSpPr>
          <p:cNvPr id="14" name="13 Sağ Ok"/>
          <p:cNvSpPr/>
          <p:nvPr/>
        </p:nvSpPr>
        <p:spPr>
          <a:xfrm>
            <a:off x="2500298" y="6143644"/>
            <a:ext cx="2357454" cy="214314"/>
          </a:xfrm>
          <a:prstGeom prst="rightArrow">
            <a:avLst/>
          </a:prstGeom>
          <a:solidFill>
            <a:schemeClr val="tx1"/>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nkara'nÄ±n Tarihi 8 Camisi"/>
          <p:cNvPicPr>
            <a:picLocks noChangeAspect="1" noChangeArrowheads="1"/>
          </p:cNvPicPr>
          <p:nvPr/>
        </p:nvPicPr>
        <p:blipFill>
          <a:blip r:embed="rId2"/>
          <a:srcRect/>
          <a:stretch>
            <a:fillRect/>
          </a:stretch>
        </p:blipFill>
        <p:spPr bwMode="auto">
          <a:xfrm>
            <a:off x="4643438" y="4085106"/>
            <a:ext cx="4291382" cy="2772894"/>
          </a:xfrm>
          <a:prstGeom prst="rect">
            <a:avLst/>
          </a:prstGeom>
          <a:ln>
            <a:noFill/>
          </a:ln>
          <a:effectLst>
            <a:softEdge rad="112500"/>
          </a:effectLst>
        </p:spPr>
      </p:pic>
      <p:pic>
        <p:nvPicPr>
          <p:cNvPr id="20484" name="Picture 4" descr="Ankara'nÄ±n Tarihi 8 Camisi"/>
          <p:cNvPicPr>
            <a:picLocks noChangeAspect="1" noChangeArrowheads="1"/>
          </p:cNvPicPr>
          <p:nvPr/>
        </p:nvPicPr>
        <p:blipFill>
          <a:blip r:embed="rId3"/>
          <a:srcRect/>
          <a:stretch>
            <a:fillRect/>
          </a:stretch>
        </p:blipFill>
        <p:spPr bwMode="auto">
          <a:xfrm>
            <a:off x="285720" y="1142984"/>
            <a:ext cx="4090985" cy="5412689"/>
          </a:xfrm>
          <a:prstGeom prst="rect">
            <a:avLst/>
          </a:prstGeom>
          <a:ln>
            <a:noFill/>
          </a:ln>
          <a:effectLst>
            <a:softEdge rad="112500"/>
          </a:effectLst>
        </p:spPr>
      </p:pic>
      <p:sp>
        <p:nvSpPr>
          <p:cNvPr id="6" name="5 Metin kutusu"/>
          <p:cNvSpPr txBox="1"/>
          <p:nvPr/>
        </p:nvSpPr>
        <p:spPr>
          <a:xfrm>
            <a:off x="1500166" y="6000768"/>
            <a:ext cx="2643206" cy="369332"/>
          </a:xfrm>
          <a:prstGeom prst="rect">
            <a:avLst/>
          </a:prstGeom>
          <a:noFill/>
        </p:spPr>
        <p:txBody>
          <a:bodyPr wrap="square" rtlCol="0">
            <a:spAutoFit/>
          </a:bodyPr>
          <a:lstStyle/>
          <a:p>
            <a:pPr algn="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Arslanhane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Mosque</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Metin kutusu"/>
          <p:cNvSpPr txBox="1"/>
          <p:nvPr/>
        </p:nvSpPr>
        <p:spPr>
          <a:xfrm>
            <a:off x="4786314" y="4286256"/>
            <a:ext cx="1928826" cy="369332"/>
          </a:xfrm>
          <a:prstGeom prst="rect">
            <a:avLst/>
          </a:prstGeom>
          <a:noFill/>
        </p:spPr>
        <p:txBody>
          <a:bodyPr wrap="square" rtlCol="0">
            <a:spAutoFit/>
          </a:bodyPr>
          <a:lstStyle/>
          <a:p>
            <a:pPr algn="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Kurşunlu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Mosque</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486" name="Picture 6" descr="Ä°lgili resim"/>
          <p:cNvPicPr>
            <a:picLocks noChangeAspect="1" noChangeArrowheads="1"/>
          </p:cNvPicPr>
          <p:nvPr/>
        </p:nvPicPr>
        <p:blipFill>
          <a:blip r:embed="rId4"/>
          <a:srcRect l="16130" t="8310" r="13557" b="-3879"/>
          <a:stretch>
            <a:fillRect/>
          </a:stretch>
        </p:blipFill>
        <p:spPr bwMode="auto">
          <a:xfrm>
            <a:off x="4693134" y="1142984"/>
            <a:ext cx="4099920" cy="3143272"/>
          </a:xfrm>
          <a:prstGeom prst="rect">
            <a:avLst/>
          </a:prstGeom>
          <a:ln>
            <a:noFill/>
          </a:ln>
          <a:effectLst>
            <a:softEdge rad="112500"/>
          </a:effectLst>
        </p:spPr>
      </p:pic>
      <p:sp>
        <p:nvSpPr>
          <p:cNvPr id="10" name="9 Metin kutusu"/>
          <p:cNvSpPr txBox="1"/>
          <p:nvPr/>
        </p:nvSpPr>
        <p:spPr>
          <a:xfrm>
            <a:off x="4786314" y="1285860"/>
            <a:ext cx="2928958" cy="646331"/>
          </a:xfrm>
          <a:prstGeom prst="rect">
            <a:avLst/>
          </a:prstGeom>
          <a:noFill/>
        </p:spPr>
        <p:txBody>
          <a:bodyPr wrap="square" rtlCol="0">
            <a:spAutoFit/>
          </a:bodyPr>
          <a:lstStyle/>
          <a:p>
            <a:pPr algn="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Hacı Bayram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Mosque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was</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built</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1427/1428</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10 Metin kutusu"/>
          <p:cNvSpPr txBox="1"/>
          <p:nvPr/>
        </p:nvSpPr>
        <p:spPr>
          <a:xfrm>
            <a:off x="285720" y="428604"/>
            <a:ext cx="5572164" cy="461665"/>
          </a:xfrm>
          <a:prstGeom prst="rect">
            <a:avLst/>
          </a:prstGeom>
          <a:noFill/>
        </p:spPr>
        <p:txBody>
          <a:bodyPr wrap="square" rtlCol="0">
            <a:spAutoFit/>
          </a:bodyPr>
          <a:lstStyle/>
          <a:p>
            <a:r>
              <a:rPr lang="tr-TR" sz="2400" b="1" dirty="0" err="1" smtClean="0"/>
              <a:t>Ottoman</a:t>
            </a:r>
            <a:r>
              <a:rPr lang="tr-TR" sz="2400" b="1" dirty="0" smtClean="0"/>
              <a:t> </a:t>
            </a:r>
            <a:r>
              <a:rPr lang="tr-TR" sz="2400" b="1" dirty="0" err="1" smtClean="0"/>
              <a:t>Cultural</a:t>
            </a:r>
            <a:r>
              <a:rPr lang="tr-TR" sz="2400" b="1" dirty="0" smtClean="0"/>
              <a:t> </a:t>
            </a:r>
            <a:r>
              <a:rPr lang="tr-TR" sz="2400" b="1" dirty="0" err="1" smtClean="0"/>
              <a:t>Heritage</a:t>
            </a:r>
            <a:r>
              <a:rPr lang="tr-TR" sz="2400" b="1" dirty="0" smtClean="0"/>
              <a:t> in Ankara</a:t>
            </a:r>
            <a:endParaRPr lang="tr-TR" sz="2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785786" y="1000108"/>
            <a:ext cx="7572396" cy="5679297"/>
          </a:xfrm>
          <a:prstGeom prst="rect">
            <a:avLst/>
          </a:prstGeom>
          <a:ln>
            <a:noFill/>
          </a:ln>
          <a:effectLst>
            <a:softEdge rad="112500"/>
          </a:effectLst>
        </p:spPr>
      </p:pic>
      <p:sp>
        <p:nvSpPr>
          <p:cNvPr id="3" name="2 Metin kutusu"/>
          <p:cNvSpPr txBox="1"/>
          <p:nvPr/>
        </p:nvSpPr>
        <p:spPr>
          <a:xfrm>
            <a:off x="642910" y="142852"/>
            <a:ext cx="7429552" cy="830997"/>
          </a:xfrm>
          <a:prstGeom prst="rect">
            <a:avLst/>
          </a:prstGeom>
          <a:noFill/>
        </p:spPr>
        <p:txBody>
          <a:bodyPr wrap="square" rtlCol="0">
            <a:spAutoFit/>
          </a:bodyPr>
          <a:lstStyle/>
          <a:p>
            <a:pPr algn="ctr"/>
            <a:r>
              <a:rPr lang="tr-TR" sz="2400" b="1" dirty="0" err="1" smtClean="0"/>
              <a:t>Early</a:t>
            </a:r>
            <a:r>
              <a:rPr lang="tr-TR" sz="2400" b="1" dirty="0" smtClean="0"/>
              <a:t> </a:t>
            </a:r>
            <a:r>
              <a:rPr lang="tr-TR" sz="2400" b="1" dirty="0" err="1" smtClean="0"/>
              <a:t>Republic</a:t>
            </a:r>
            <a:r>
              <a:rPr lang="tr-TR" sz="2400" b="1" dirty="0" smtClean="0"/>
              <a:t> </a:t>
            </a:r>
            <a:r>
              <a:rPr lang="tr-TR" sz="2400" b="1" dirty="0" err="1" smtClean="0"/>
              <a:t>period</a:t>
            </a:r>
            <a:r>
              <a:rPr lang="tr-TR" sz="2400" b="1" dirty="0" smtClean="0"/>
              <a:t> of Modern </a:t>
            </a:r>
            <a:r>
              <a:rPr lang="tr-TR" sz="2400" b="1" dirty="0" err="1" smtClean="0"/>
              <a:t>Architecture</a:t>
            </a:r>
            <a:r>
              <a:rPr lang="tr-TR" sz="2400" b="1" dirty="0" smtClean="0"/>
              <a:t> </a:t>
            </a:r>
          </a:p>
          <a:p>
            <a:pPr algn="ctr"/>
            <a:r>
              <a:rPr lang="tr-TR" sz="2400" b="1" dirty="0" err="1" smtClean="0"/>
              <a:t>Cultural</a:t>
            </a:r>
            <a:r>
              <a:rPr lang="tr-TR" sz="2400" b="1" dirty="0" smtClean="0"/>
              <a:t> </a:t>
            </a:r>
            <a:r>
              <a:rPr lang="tr-TR" sz="2400" b="1" dirty="0" err="1" smtClean="0"/>
              <a:t>Heritage</a:t>
            </a:r>
            <a:r>
              <a:rPr lang="tr-TR" sz="2400" b="1" dirty="0" smtClean="0"/>
              <a:t> in Ankara</a:t>
            </a:r>
            <a:endParaRPr lang="tr-TR"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a:stretch/>
        </p:blipFill>
        <p:spPr>
          <a:xfrm>
            <a:off x="214282" y="1857364"/>
            <a:ext cx="4528295" cy="2360494"/>
          </a:xfrm>
          <a:prstGeom prst="rect">
            <a:avLst/>
          </a:prstGeom>
          <a:ln>
            <a:noFill/>
          </a:ln>
          <a:effectLst>
            <a:softEdge rad="112500"/>
          </a:effectLst>
        </p:spPr>
      </p:pic>
      <p:sp>
        <p:nvSpPr>
          <p:cNvPr id="5" name="TextBox 4"/>
          <p:cNvSpPr txBox="1"/>
          <p:nvPr/>
        </p:nvSpPr>
        <p:spPr>
          <a:xfrm>
            <a:off x="357158" y="642919"/>
            <a:ext cx="3857652" cy="923330"/>
          </a:xfrm>
          <a:prstGeom prst="rect">
            <a:avLst/>
          </a:prstGeom>
          <a:noFill/>
        </p:spPr>
        <p:txBody>
          <a:bodyPr wrap="square" rtlCol="0">
            <a:spAutoFit/>
          </a:bodyPr>
          <a:lstStyle/>
          <a:p>
            <a:r>
              <a:rPr lang="en-US" dirty="0" smtClean="0"/>
              <a:t>Ankara Electricity and Gasworks Plants </a:t>
            </a:r>
            <a:r>
              <a:rPr lang="tr-TR" dirty="0" smtClean="0"/>
              <a:t> </a:t>
            </a:r>
            <a:r>
              <a:rPr lang="tr-TR" dirty="0" err="1" smtClean="0"/>
              <a:t>was</a:t>
            </a:r>
            <a:r>
              <a:rPr lang="tr-TR" dirty="0" smtClean="0"/>
              <a:t> </a:t>
            </a:r>
            <a:r>
              <a:rPr lang="tr-TR" dirty="0" err="1" smtClean="0"/>
              <a:t>built</a:t>
            </a:r>
            <a:r>
              <a:rPr lang="tr-TR" dirty="0" smtClean="0"/>
              <a:t> on </a:t>
            </a:r>
            <a:r>
              <a:rPr lang="en-US" dirty="0" smtClean="0"/>
              <a:t>1928-1929</a:t>
            </a:r>
            <a:endParaRPr lang="tr-TR" dirty="0" smtClean="0"/>
          </a:p>
          <a:p>
            <a:r>
              <a:rPr lang="tr-TR" dirty="0" err="1" smtClean="0"/>
              <a:t>by</a:t>
            </a:r>
            <a:r>
              <a:rPr lang="tr-TR" dirty="0" smtClean="0"/>
              <a:t> </a:t>
            </a:r>
            <a:r>
              <a:rPr lang="tr-TR" dirty="0" err="1" smtClean="0"/>
              <a:t>Architecture</a:t>
            </a:r>
            <a:r>
              <a:rPr lang="tr-TR" dirty="0" smtClean="0"/>
              <a:t> </a:t>
            </a:r>
            <a:r>
              <a:rPr lang="tr-TR" dirty="0" err="1" smtClean="0"/>
              <a:t>Werner</a:t>
            </a:r>
            <a:r>
              <a:rPr lang="tr-TR" dirty="0" smtClean="0"/>
              <a:t> </a:t>
            </a:r>
            <a:r>
              <a:rPr lang="tr-TR" dirty="0" err="1" smtClean="0"/>
              <a:t>Issel</a:t>
            </a:r>
            <a:r>
              <a:rPr lang="tr-TR" dirty="0" smtClean="0"/>
              <a:t> </a:t>
            </a:r>
            <a:endParaRPr lang="en-US" dirty="0"/>
          </a:p>
        </p:txBody>
      </p:sp>
      <p:sp>
        <p:nvSpPr>
          <p:cNvPr id="6" name="Rectangle 5"/>
          <p:cNvSpPr/>
          <p:nvPr/>
        </p:nvSpPr>
        <p:spPr>
          <a:xfrm>
            <a:off x="500034" y="214290"/>
            <a:ext cx="8286808"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sz="2400" dirty="0" smtClean="0"/>
              <a:t>Ankara Electricity and Gasworks Plants</a:t>
            </a:r>
            <a:r>
              <a:rPr lang="tr-TR" sz="2400" dirty="0" smtClean="0"/>
              <a:t> / </a:t>
            </a:r>
            <a:r>
              <a:rPr lang="tr-TR" sz="2400" dirty="0" err="1" smtClean="0"/>
              <a:t>Industrial</a:t>
            </a:r>
            <a:r>
              <a:rPr lang="tr-TR" sz="2400" dirty="0" smtClean="0"/>
              <a:t> </a:t>
            </a:r>
            <a:r>
              <a:rPr lang="tr-TR" sz="2400" dirty="0" err="1" smtClean="0"/>
              <a:t>Heritage</a:t>
            </a:r>
            <a:endParaRPr lang="en-US" sz="2400" dirty="0"/>
          </a:p>
        </p:txBody>
      </p:sp>
      <p:pic>
        <p:nvPicPr>
          <p:cNvPr id="8" name="Picture 2"/>
          <p:cNvPicPr>
            <a:picLocks noChangeAspect="1"/>
          </p:cNvPicPr>
          <p:nvPr/>
        </p:nvPicPr>
        <p:blipFill>
          <a:blip r:embed="rId3"/>
          <a:stretch>
            <a:fillRect/>
          </a:stretch>
        </p:blipFill>
        <p:spPr>
          <a:xfrm>
            <a:off x="285721" y="4143380"/>
            <a:ext cx="4401346" cy="2584218"/>
          </a:xfrm>
          <a:prstGeom prst="rect">
            <a:avLst/>
          </a:prstGeom>
          <a:ln>
            <a:noFill/>
          </a:ln>
          <a:effectLst>
            <a:softEdge rad="112500"/>
          </a:effectLst>
        </p:spPr>
      </p:pic>
      <p:pic>
        <p:nvPicPr>
          <p:cNvPr id="9" name="Picture 3"/>
          <p:cNvPicPr>
            <a:picLocks noChangeAspect="1"/>
          </p:cNvPicPr>
          <p:nvPr/>
        </p:nvPicPr>
        <p:blipFill>
          <a:blip r:embed="rId4"/>
          <a:stretch>
            <a:fillRect/>
          </a:stretch>
        </p:blipFill>
        <p:spPr>
          <a:xfrm>
            <a:off x="5286380" y="4286256"/>
            <a:ext cx="3449953" cy="2364888"/>
          </a:xfrm>
          <a:prstGeom prst="rect">
            <a:avLst/>
          </a:prstGeom>
          <a:ln>
            <a:noFill/>
          </a:ln>
          <a:effectLst>
            <a:softEdge rad="112500"/>
          </a:effectLst>
        </p:spPr>
      </p:pic>
      <p:pic>
        <p:nvPicPr>
          <p:cNvPr id="10" name="Picture 4"/>
          <p:cNvPicPr>
            <a:picLocks noChangeAspect="1"/>
          </p:cNvPicPr>
          <p:nvPr/>
        </p:nvPicPr>
        <p:blipFill>
          <a:blip r:embed="rId5"/>
          <a:stretch>
            <a:fillRect/>
          </a:stretch>
        </p:blipFill>
        <p:spPr>
          <a:xfrm>
            <a:off x="5199045" y="1714488"/>
            <a:ext cx="3333773" cy="2500330"/>
          </a:xfrm>
          <a:prstGeom prst="rect">
            <a:avLst/>
          </a:prstGeom>
          <a:ln>
            <a:noFill/>
          </a:ln>
          <a:effectLst>
            <a:softEdge rad="112500"/>
          </a:effectLst>
        </p:spPr>
      </p:pic>
      <p:sp>
        <p:nvSpPr>
          <p:cNvPr id="11" name="10 Dikdörtgen"/>
          <p:cNvSpPr/>
          <p:nvPr/>
        </p:nvSpPr>
        <p:spPr>
          <a:xfrm>
            <a:off x="5572132" y="642918"/>
            <a:ext cx="3214710" cy="923330"/>
          </a:xfrm>
          <a:prstGeom prst="rect">
            <a:avLst/>
          </a:prstGeom>
        </p:spPr>
        <p:txBody>
          <a:bodyPr wrap="square">
            <a:spAutoFit/>
          </a:bodyPr>
          <a:lstStyle/>
          <a:p>
            <a:r>
              <a:rPr lang="en-US" dirty="0" smtClean="0"/>
              <a:t>Ankara Electricity and Gasworks Plants </a:t>
            </a:r>
            <a:r>
              <a:rPr lang="tr-TR" dirty="0" err="1" smtClean="0"/>
              <a:t>demolished</a:t>
            </a:r>
            <a:r>
              <a:rPr lang="en-US" dirty="0" smtClean="0"/>
              <a:t> between 2006 and 2018</a:t>
            </a:r>
            <a:endParaRPr lang="tr-TR" dirty="0"/>
          </a:p>
        </p:txBody>
      </p:sp>
      <p:cxnSp>
        <p:nvCxnSpPr>
          <p:cNvPr id="13" name="12 Düz Bağlayıcı"/>
          <p:cNvCxnSpPr/>
          <p:nvPr/>
        </p:nvCxnSpPr>
        <p:spPr>
          <a:xfrm rot="5400000">
            <a:off x="2036745" y="3749677"/>
            <a:ext cx="5786478" cy="1588"/>
          </a:xfrm>
          <a:prstGeom prst="line">
            <a:avLst/>
          </a:prstGeom>
          <a:ln cmpd="sng">
            <a:prstDash val="lg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03246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642919"/>
            <a:ext cx="3857652" cy="646331"/>
          </a:xfrm>
          <a:prstGeom prst="rect">
            <a:avLst/>
          </a:prstGeom>
          <a:noFill/>
        </p:spPr>
        <p:txBody>
          <a:bodyPr wrap="square" rtlCol="0">
            <a:spAutoFit/>
          </a:bodyPr>
          <a:lstStyle/>
          <a:p>
            <a:r>
              <a:rPr lang="tr-TR" dirty="0" err="1" smtClean="0"/>
              <a:t>Municipality</a:t>
            </a:r>
            <a:r>
              <a:rPr lang="tr-TR" dirty="0" smtClean="0"/>
              <a:t> Bank </a:t>
            </a:r>
            <a:r>
              <a:rPr lang="tr-TR" dirty="0" err="1" smtClean="0"/>
              <a:t>was</a:t>
            </a:r>
            <a:r>
              <a:rPr lang="tr-TR" dirty="0" smtClean="0"/>
              <a:t> </a:t>
            </a:r>
            <a:r>
              <a:rPr lang="tr-TR" dirty="0" err="1" smtClean="0"/>
              <a:t>built</a:t>
            </a:r>
            <a:r>
              <a:rPr lang="tr-TR" dirty="0" smtClean="0"/>
              <a:t> on </a:t>
            </a:r>
            <a:r>
              <a:rPr lang="en-US" dirty="0" smtClean="0"/>
              <a:t>19</a:t>
            </a:r>
            <a:r>
              <a:rPr lang="tr-TR" dirty="0" smtClean="0"/>
              <a:t>33 </a:t>
            </a:r>
            <a:r>
              <a:rPr lang="en-US" dirty="0" smtClean="0"/>
              <a:t>-</a:t>
            </a:r>
            <a:endParaRPr lang="tr-TR" dirty="0" smtClean="0"/>
          </a:p>
          <a:p>
            <a:r>
              <a:rPr lang="tr-TR" dirty="0" err="1" smtClean="0"/>
              <a:t>by</a:t>
            </a:r>
            <a:r>
              <a:rPr lang="tr-TR" dirty="0" smtClean="0"/>
              <a:t> </a:t>
            </a:r>
            <a:r>
              <a:rPr lang="tr-TR" dirty="0" err="1" smtClean="0"/>
              <a:t>Architecture</a:t>
            </a:r>
            <a:r>
              <a:rPr lang="tr-TR" dirty="0" smtClean="0"/>
              <a:t> Seyfi Arkan </a:t>
            </a:r>
            <a:endParaRPr lang="en-US" dirty="0"/>
          </a:p>
        </p:txBody>
      </p:sp>
      <p:sp>
        <p:nvSpPr>
          <p:cNvPr id="6" name="Rectangle 5"/>
          <p:cNvSpPr/>
          <p:nvPr/>
        </p:nvSpPr>
        <p:spPr>
          <a:xfrm>
            <a:off x="500034" y="214290"/>
            <a:ext cx="8286808"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sz="2400" dirty="0" smtClean="0"/>
              <a:t>Ankara </a:t>
            </a:r>
            <a:r>
              <a:rPr lang="tr-TR" sz="2400" dirty="0" err="1" smtClean="0"/>
              <a:t>Municipality</a:t>
            </a:r>
            <a:r>
              <a:rPr lang="tr-TR" sz="2400" dirty="0" smtClean="0"/>
              <a:t> Bank </a:t>
            </a:r>
            <a:r>
              <a:rPr lang="tr-TR" sz="2400" dirty="0" err="1" smtClean="0"/>
              <a:t>Building</a:t>
            </a:r>
            <a:r>
              <a:rPr lang="tr-TR" sz="2400" dirty="0" smtClean="0"/>
              <a:t> / </a:t>
            </a:r>
            <a:r>
              <a:rPr lang="tr-TR" sz="2400" dirty="0" err="1" smtClean="0"/>
              <a:t>Cultural</a:t>
            </a:r>
            <a:r>
              <a:rPr lang="tr-TR" sz="2400" dirty="0" smtClean="0"/>
              <a:t> </a:t>
            </a:r>
            <a:r>
              <a:rPr lang="tr-TR" sz="2400" dirty="0" err="1" smtClean="0"/>
              <a:t>Heritage</a:t>
            </a:r>
            <a:endParaRPr lang="en-US" sz="2400" dirty="0"/>
          </a:p>
        </p:txBody>
      </p:sp>
      <p:sp>
        <p:nvSpPr>
          <p:cNvPr id="11" name="10 Dikdörtgen"/>
          <p:cNvSpPr/>
          <p:nvPr/>
        </p:nvSpPr>
        <p:spPr>
          <a:xfrm>
            <a:off x="5214942" y="714356"/>
            <a:ext cx="3214710" cy="646331"/>
          </a:xfrm>
          <a:prstGeom prst="rect">
            <a:avLst/>
          </a:prstGeom>
        </p:spPr>
        <p:txBody>
          <a:bodyPr wrap="square">
            <a:spAutoFit/>
          </a:bodyPr>
          <a:lstStyle/>
          <a:p>
            <a:r>
              <a:rPr lang="tr-TR" dirty="0" err="1" smtClean="0"/>
              <a:t>Municipality</a:t>
            </a:r>
            <a:r>
              <a:rPr lang="tr-TR" dirty="0" smtClean="0"/>
              <a:t> Bank </a:t>
            </a:r>
            <a:r>
              <a:rPr lang="tr-TR" dirty="0" err="1" smtClean="0"/>
              <a:t>Building</a:t>
            </a:r>
            <a:r>
              <a:rPr lang="tr-TR" dirty="0" smtClean="0"/>
              <a:t> </a:t>
            </a:r>
            <a:r>
              <a:rPr lang="tr-TR" dirty="0" err="1" smtClean="0"/>
              <a:t>demolished</a:t>
            </a:r>
            <a:r>
              <a:rPr lang="en-US" dirty="0" smtClean="0"/>
              <a:t> </a:t>
            </a:r>
            <a:r>
              <a:rPr lang="tr-TR" dirty="0" smtClean="0"/>
              <a:t>on</a:t>
            </a:r>
            <a:r>
              <a:rPr lang="en-US" dirty="0" smtClean="0"/>
              <a:t> 20</a:t>
            </a:r>
            <a:r>
              <a:rPr lang="tr-TR" dirty="0" smtClean="0"/>
              <a:t>17</a:t>
            </a:r>
            <a:endParaRPr lang="tr-TR" dirty="0"/>
          </a:p>
        </p:txBody>
      </p:sp>
      <p:cxnSp>
        <p:nvCxnSpPr>
          <p:cNvPr id="13" name="12 Düz Bağlayıcı"/>
          <p:cNvCxnSpPr/>
          <p:nvPr/>
        </p:nvCxnSpPr>
        <p:spPr>
          <a:xfrm rot="5400000">
            <a:off x="1964513" y="3679033"/>
            <a:ext cx="5929354" cy="1588"/>
          </a:xfrm>
          <a:prstGeom prst="line">
            <a:avLst/>
          </a:prstGeom>
          <a:ln cmpd="sng">
            <a:prstDash val="lgDash"/>
          </a:ln>
        </p:spPr>
        <p:style>
          <a:lnRef idx="3">
            <a:schemeClr val="dk1"/>
          </a:lnRef>
          <a:fillRef idx="0">
            <a:schemeClr val="dk1"/>
          </a:fillRef>
          <a:effectRef idx="2">
            <a:schemeClr val="dk1"/>
          </a:effectRef>
          <a:fontRef idx="minor">
            <a:schemeClr val="tx1"/>
          </a:fontRef>
        </p:style>
      </p:cxnSp>
      <p:pic>
        <p:nvPicPr>
          <p:cNvPr id="14" name="Picture 2"/>
          <p:cNvPicPr>
            <a:picLocks noChangeAspect="1"/>
          </p:cNvPicPr>
          <p:nvPr/>
        </p:nvPicPr>
        <p:blipFill>
          <a:blip r:embed="rId2"/>
          <a:stretch>
            <a:fillRect/>
          </a:stretch>
        </p:blipFill>
        <p:spPr>
          <a:xfrm>
            <a:off x="428596" y="1285860"/>
            <a:ext cx="4000528" cy="3175419"/>
          </a:xfrm>
          <a:prstGeom prst="rect">
            <a:avLst/>
          </a:prstGeom>
          <a:ln>
            <a:noFill/>
          </a:ln>
          <a:effectLst>
            <a:softEdge rad="112500"/>
          </a:effectLst>
        </p:spPr>
      </p:pic>
      <p:pic>
        <p:nvPicPr>
          <p:cNvPr id="15" name="Picture 3"/>
          <p:cNvPicPr>
            <a:picLocks noChangeAspect="1"/>
          </p:cNvPicPr>
          <p:nvPr/>
        </p:nvPicPr>
        <p:blipFill>
          <a:blip r:embed="rId3"/>
          <a:stretch>
            <a:fillRect/>
          </a:stretch>
        </p:blipFill>
        <p:spPr>
          <a:xfrm>
            <a:off x="428596" y="4500570"/>
            <a:ext cx="4013134" cy="2220905"/>
          </a:xfrm>
          <a:prstGeom prst="rect">
            <a:avLst/>
          </a:prstGeom>
          <a:ln>
            <a:noFill/>
          </a:ln>
          <a:effectLst>
            <a:softEdge rad="112500"/>
          </a:effectLst>
        </p:spPr>
      </p:pic>
      <p:pic>
        <p:nvPicPr>
          <p:cNvPr id="21506" name="Picture 2" descr="iller bankasÄ± binasÄ± yÄ±kÄ±ldÄ± ile ilgili gÃ¶rsel sonucu"/>
          <p:cNvPicPr>
            <a:picLocks noChangeAspect="1" noChangeArrowheads="1"/>
          </p:cNvPicPr>
          <p:nvPr/>
        </p:nvPicPr>
        <p:blipFill>
          <a:blip r:embed="rId4"/>
          <a:srcRect/>
          <a:stretch>
            <a:fillRect/>
          </a:stretch>
        </p:blipFill>
        <p:spPr bwMode="auto">
          <a:xfrm>
            <a:off x="5143504" y="1785926"/>
            <a:ext cx="3786214" cy="2529191"/>
          </a:xfrm>
          <a:prstGeom prst="rect">
            <a:avLst/>
          </a:prstGeom>
          <a:ln>
            <a:noFill/>
          </a:ln>
          <a:effectLst>
            <a:softEdge rad="112500"/>
          </a:effectLst>
        </p:spPr>
      </p:pic>
      <p:pic>
        <p:nvPicPr>
          <p:cNvPr id="21508" name="Picture 4" descr="iller bankasÄ± binasÄ± yÄ±kÄ±ldÄ± ile ilgili gÃ¶rsel sonucu"/>
          <p:cNvPicPr>
            <a:picLocks noChangeAspect="1" noChangeArrowheads="1"/>
          </p:cNvPicPr>
          <p:nvPr/>
        </p:nvPicPr>
        <p:blipFill>
          <a:blip r:embed="rId5"/>
          <a:srcRect/>
          <a:stretch>
            <a:fillRect/>
          </a:stretch>
        </p:blipFill>
        <p:spPr bwMode="auto">
          <a:xfrm>
            <a:off x="5143504" y="4429132"/>
            <a:ext cx="3852225" cy="2143140"/>
          </a:xfrm>
          <a:prstGeom prst="rect">
            <a:avLst/>
          </a:prstGeom>
          <a:ln>
            <a:noFill/>
          </a:ln>
          <a:effectLst>
            <a:softEdge rad="112500"/>
          </a:effectLst>
        </p:spPr>
      </p:pic>
    </p:spTree>
    <p:extLst>
      <p:ext uri="{BB962C8B-B14F-4D97-AF65-F5344CB8AC3E}">
        <p14:creationId xmlns:p14="http://schemas.microsoft.com/office/powerpoint/2010/main" val="3903246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642919"/>
            <a:ext cx="4071966" cy="646331"/>
          </a:xfrm>
          <a:prstGeom prst="rect">
            <a:avLst/>
          </a:prstGeom>
          <a:noFill/>
        </p:spPr>
        <p:txBody>
          <a:bodyPr wrap="square" rtlCol="0">
            <a:spAutoFit/>
          </a:bodyPr>
          <a:lstStyle/>
          <a:p>
            <a:r>
              <a:rPr lang="tr-TR" dirty="0" smtClean="0"/>
              <a:t>Ankara </a:t>
            </a:r>
            <a:r>
              <a:rPr lang="tr-TR" dirty="0" err="1" smtClean="0"/>
              <a:t>Water</a:t>
            </a:r>
            <a:r>
              <a:rPr lang="tr-TR" dirty="0" smtClean="0"/>
              <a:t> </a:t>
            </a:r>
            <a:r>
              <a:rPr lang="tr-TR" dirty="0" err="1" smtClean="0"/>
              <a:t>Filter</a:t>
            </a:r>
            <a:r>
              <a:rPr lang="tr-TR" dirty="0" smtClean="0"/>
              <a:t> </a:t>
            </a:r>
            <a:r>
              <a:rPr lang="tr-TR" dirty="0" err="1" smtClean="0"/>
              <a:t>Building</a:t>
            </a:r>
            <a:r>
              <a:rPr lang="tr-TR" dirty="0" smtClean="0"/>
              <a:t> </a:t>
            </a:r>
            <a:r>
              <a:rPr lang="tr-TR" dirty="0" err="1" smtClean="0"/>
              <a:t>was</a:t>
            </a:r>
            <a:r>
              <a:rPr lang="tr-TR" dirty="0" smtClean="0"/>
              <a:t> </a:t>
            </a:r>
            <a:r>
              <a:rPr lang="tr-TR" dirty="0" err="1" smtClean="0"/>
              <a:t>built</a:t>
            </a:r>
            <a:r>
              <a:rPr lang="tr-TR" dirty="0" smtClean="0"/>
              <a:t> on </a:t>
            </a:r>
            <a:r>
              <a:rPr lang="en-US" dirty="0" smtClean="0"/>
              <a:t>19</a:t>
            </a:r>
            <a:r>
              <a:rPr lang="tr-TR" dirty="0" smtClean="0"/>
              <a:t>36 </a:t>
            </a:r>
            <a:r>
              <a:rPr lang="tr-TR" dirty="0" err="1" smtClean="0"/>
              <a:t>by</a:t>
            </a:r>
            <a:r>
              <a:rPr lang="tr-TR" dirty="0" smtClean="0"/>
              <a:t> </a:t>
            </a:r>
            <a:r>
              <a:rPr lang="tr-TR" dirty="0" err="1"/>
              <a:t>Hochtief</a:t>
            </a:r>
            <a:r>
              <a:rPr lang="tr-TR" dirty="0"/>
              <a:t> </a:t>
            </a:r>
            <a:r>
              <a:rPr lang="tr-TR" dirty="0" err="1" smtClean="0"/>
              <a:t>Company</a:t>
            </a:r>
            <a:endParaRPr lang="en-US" dirty="0"/>
          </a:p>
        </p:txBody>
      </p:sp>
      <p:sp>
        <p:nvSpPr>
          <p:cNvPr id="6" name="Rectangle 5"/>
          <p:cNvSpPr/>
          <p:nvPr/>
        </p:nvSpPr>
        <p:spPr>
          <a:xfrm>
            <a:off x="500034" y="214290"/>
            <a:ext cx="8286808"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sz="2400" dirty="0" smtClean="0"/>
              <a:t>Ankara </a:t>
            </a:r>
            <a:r>
              <a:rPr lang="tr-TR" sz="2400" dirty="0" err="1" smtClean="0"/>
              <a:t>Water</a:t>
            </a:r>
            <a:r>
              <a:rPr lang="tr-TR" sz="2400" dirty="0" smtClean="0"/>
              <a:t> </a:t>
            </a:r>
            <a:r>
              <a:rPr lang="tr-TR" sz="2400" dirty="0" err="1" smtClean="0"/>
              <a:t>Filter</a:t>
            </a:r>
            <a:r>
              <a:rPr lang="tr-TR" sz="2400" dirty="0" smtClean="0"/>
              <a:t> </a:t>
            </a:r>
            <a:r>
              <a:rPr lang="tr-TR" sz="2400" dirty="0" err="1" smtClean="0"/>
              <a:t>Building</a:t>
            </a:r>
            <a:r>
              <a:rPr lang="tr-TR" sz="2400" dirty="0" smtClean="0"/>
              <a:t> / </a:t>
            </a:r>
            <a:r>
              <a:rPr lang="tr-TR" sz="2400" dirty="0" err="1" smtClean="0"/>
              <a:t>Cultural</a:t>
            </a:r>
            <a:r>
              <a:rPr lang="tr-TR" sz="2400" dirty="0" smtClean="0"/>
              <a:t> </a:t>
            </a:r>
            <a:r>
              <a:rPr lang="tr-TR" sz="2400" dirty="0" err="1" smtClean="0"/>
              <a:t>Heritage</a:t>
            </a:r>
            <a:endParaRPr lang="en-US" sz="2400" dirty="0"/>
          </a:p>
        </p:txBody>
      </p:sp>
      <p:sp>
        <p:nvSpPr>
          <p:cNvPr id="11" name="10 Dikdörtgen"/>
          <p:cNvSpPr/>
          <p:nvPr/>
        </p:nvSpPr>
        <p:spPr>
          <a:xfrm>
            <a:off x="5214942" y="714356"/>
            <a:ext cx="3214710" cy="646331"/>
          </a:xfrm>
          <a:prstGeom prst="rect">
            <a:avLst/>
          </a:prstGeom>
        </p:spPr>
        <p:txBody>
          <a:bodyPr wrap="square">
            <a:spAutoFit/>
          </a:bodyPr>
          <a:lstStyle/>
          <a:p>
            <a:r>
              <a:rPr lang="tr-TR" dirty="0" smtClean="0"/>
              <a:t>Ankara </a:t>
            </a:r>
            <a:r>
              <a:rPr lang="tr-TR" dirty="0" err="1" smtClean="0"/>
              <a:t>Water</a:t>
            </a:r>
            <a:r>
              <a:rPr lang="tr-TR" dirty="0" smtClean="0"/>
              <a:t> </a:t>
            </a:r>
            <a:r>
              <a:rPr lang="tr-TR" dirty="0" err="1" smtClean="0"/>
              <a:t>Filter</a:t>
            </a:r>
            <a:r>
              <a:rPr lang="tr-TR" dirty="0" smtClean="0"/>
              <a:t> </a:t>
            </a:r>
            <a:r>
              <a:rPr lang="tr-TR" dirty="0" err="1" smtClean="0"/>
              <a:t>Building</a:t>
            </a:r>
            <a:r>
              <a:rPr lang="tr-TR" dirty="0" smtClean="0"/>
              <a:t>  </a:t>
            </a:r>
            <a:r>
              <a:rPr lang="tr-TR" dirty="0" err="1" smtClean="0"/>
              <a:t>demolished</a:t>
            </a:r>
            <a:r>
              <a:rPr lang="en-US" dirty="0" smtClean="0"/>
              <a:t> </a:t>
            </a:r>
            <a:r>
              <a:rPr lang="tr-TR" dirty="0" smtClean="0"/>
              <a:t>on</a:t>
            </a:r>
            <a:r>
              <a:rPr lang="en-US" dirty="0" smtClean="0"/>
              <a:t> 20</a:t>
            </a:r>
            <a:r>
              <a:rPr lang="tr-TR" dirty="0" smtClean="0"/>
              <a:t>13</a:t>
            </a:r>
            <a:endParaRPr lang="tr-TR" dirty="0"/>
          </a:p>
        </p:txBody>
      </p:sp>
      <p:cxnSp>
        <p:nvCxnSpPr>
          <p:cNvPr id="13" name="12 Düz Bağlayıcı"/>
          <p:cNvCxnSpPr/>
          <p:nvPr/>
        </p:nvCxnSpPr>
        <p:spPr>
          <a:xfrm rot="5400000">
            <a:off x="1964513" y="3679033"/>
            <a:ext cx="5929354" cy="1588"/>
          </a:xfrm>
          <a:prstGeom prst="line">
            <a:avLst/>
          </a:prstGeom>
          <a:ln cmpd="sng">
            <a:prstDash val="lgDash"/>
          </a:ln>
        </p:spPr>
        <p:style>
          <a:lnRef idx="3">
            <a:schemeClr val="dk1"/>
          </a:lnRef>
          <a:fillRef idx="0">
            <a:schemeClr val="dk1"/>
          </a:fillRef>
          <a:effectRef idx="2">
            <a:schemeClr val="dk1"/>
          </a:effectRef>
          <a:fontRef idx="minor">
            <a:schemeClr val="tx1"/>
          </a:fontRef>
        </p:style>
      </p:cxnSp>
      <p:pic>
        <p:nvPicPr>
          <p:cNvPr id="37890" name="Picture 2" descr="Su sÃ¼zgeci binasÄ± yÄ±kÄ±ldÄ± ile ilgili gÃ¶rsel sonucu"/>
          <p:cNvPicPr>
            <a:picLocks noChangeAspect="1" noChangeArrowheads="1"/>
          </p:cNvPicPr>
          <p:nvPr/>
        </p:nvPicPr>
        <p:blipFill>
          <a:blip r:embed="rId2"/>
          <a:srcRect/>
          <a:stretch>
            <a:fillRect/>
          </a:stretch>
        </p:blipFill>
        <p:spPr bwMode="auto">
          <a:xfrm>
            <a:off x="71406" y="2428868"/>
            <a:ext cx="4808374" cy="4214842"/>
          </a:xfrm>
          <a:prstGeom prst="rect">
            <a:avLst/>
          </a:prstGeom>
          <a:ln>
            <a:noFill/>
          </a:ln>
          <a:effectLst>
            <a:softEdge rad="112500"/>
          </a:effectLst>
        </p:spPr>
      </p:pic>
      <p:pic>
        <p:nvPicPr>
          <p:cNvPr id="37892" name="Picture 4" descr="Su sÃ¼zgeci binasÄ± yÄ±kÄ±ldÄ± ile ilgili gÃ¶rsel sonucu"/>
          <p:cNvPicPr>
            <a:picLocks noChangeAspect="1" noChangeArrowheads="1"/>
          </p:cNvPicPr>
          <p:nvPr/>
        </p:nvPicPr>
        <p:blipFill>
          <a:blip r:embed="rId3" cstate="print"/>
          <a:srcRect/>
          <a:stretch>
            <a:fillRect/>
          </a:stretch>
        </p:blipFill>
        <p:spPr bwMode="auto">
          <a:xfrm>
            <a:off x="5143504" y="3857628"/>
            <a:ext cx="3857652" cy="2893240"/>
          </a:xfrm>
          <a:prstGeom prst="rect">
            <a:avLst/>
          </a:prstGeom>
          <a:ln>
            <a:noFill/>
          </a:ln>
          <a:effectLst>
            <a:softEdge rad="112500"/>
          </a:effectLst>
        </p:spPr>
      </p:pic>
      <p:pic>
        <p:nvPicPr>
          <p:cNvPr id="37894" name="Picture 6" descr="Ä°lgili resim"/>
          <p:cNvPicPr>
            <a:picLocks noChangeAspect="1" noChangeArrowheads="1"/>
          </p:cNvPicPr>
          <p:nvPr/>
        </p:nvPicPr>
        <p:blipFill>
          <a:blip r:embed="rId4"/>
          <a:srcRect/>
          <a:stretch>
            <a:fillRect/>
          </a:stretch>
        </p:blipFill>
        <p:spPr bwMode="auto">
          <a:xfrm>
            <a:off x="5174937" y="1428735"/>
            <a:ext cx="3683343" cy="2361117"/>
          </a:xfrm>
          <a:prstGeom prst="rect">
            <a:avLst/>
          </a:prstGeom>
          <a:ln>
            <a:noFill/>
          </a:ln>
          <a:effectLst>
            <a:softEdge rad="112500"/>
          </a:effectLst>
        </p:spPr>
      </p:pic>
    </p:spTree>
    <p:extLst>
      <p:ext uri="{BB962C8B-B14F-4D97-AF65-F5344CB8AC3E}">
        <p14:creationId xmlns:p14="http://schemas.microsoft.com/office/powerpoint/2010/main" val="3903246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642919"/>
            <a:ext cx="4071966" cy="923330"/>
          </a:xfrm>
          <a:prstGeom prst="rect">
            <a:avLst/>
          </a:prstGeom>
          <a:noFill/>
        </p:spPr>
        <p:txBody>
          <a:bodyPr wrap="square" rtlCol="0">
            <a:spAutoFit/>
          </a:bodyPr>
          <a:lstStyle/>
          <a:p>
            <a:r>
              <a:rPr lang="tr-TR" dirty="0" smtClean="0"/>
              <a:t>Marmara </a:t>
            </a:r>
            <a:r>
              <a:rPr lang="tr-TR" dirty="0" err="1" smtClean="0"/>
              <a:t>Pavillon</a:t>
            </a:r>
            <a:r>
              <a:rPr lang="tr-TR" dirty="0" smtClean="0"/>
              <a:t> </a:t>
            </a:r>
            <a:r>
              <a:rPr lang="tr-TR" dirty="0" err="1" smtClean="0"/>
              <a:t>Building</a:t>
            </a:r>
            <a:r>
              <a:rPr lang="tr-TR" dirty="0" smtClean="0"/>
              <a:t> </a:t>
            </a:r>
            <a:r>
              <a:rPr lang="tr-TR" dirty="0" err="1" smtClean="0"/>
              <a:t>was</a:t>
            </a:r>
            <a:r>
              <a:rPr lang="tr-TR" dirty="0" smtClean="0"/>
              <a:t> </a:t>
            </a:r>
            <a:r>
              <a:rPr lang="tr-TR" dirty="0" err="1" smtClean="0"/>
              <a:t>built</a:t>
            </a:r>
            <a:r>
              <a:rPr lang="tr-TR" dirty="0" smtClean="0"/>
              <a:t> on </a:t>
            </a:r>
            <a:r>
              <a:rPr lang="en-US" dirty="0" smtClean="0"/>
              <a:t>19</a:t>
            </a:r>
            <a:r>
              <a:rPr lang="tr-TR" dirty="0" smtClean="0"/>
              <a:t>28 </a:t>
            </a:r>
            <a:r>
              <a:rPr lang="tr-TR" dirty="0" err="1" smtClean="0"/>
              <a:t>by</a:t>
            </a:r>
            <a:r>
              <a:rPr lang="tr-TR" dirty="0" smtClean="0"/>
              <a:t> </a:t>
            </a:r>
            <a:r>
              <a:rPr lang="tr-TR" dirty="0" err="1" smtClean="0"/>
              <a:t>Switzerland</a:t>
            </a:r>
            <a:r>
              <a:rPr lang="tr-TR" dirty="0" smtClean="0"/>
              <a:t> </a:t>
            </a:r>
            <a:r>
              <a:rPr lang="tr-TR" dirty="0" err="1" smtClean="0"/>
              <a:t>Architect</a:t>
            </a:r>
            <a:r>
              <a:rPr lang="tr-TR" dirty="0" smtClean="0"/>
              <a:t> Ernest </a:t>
            </a:r>
            <a:r>
              <a:rPr lang="tr-TR" dirty="0" err="1" smtClean="0"/>
              <a:t>Eğli</a:t>
            </a:r>
            <a:endParaRPr lang="en-US" dirty="0"/>
          </a:p>
        </p:txBody>
      </p:sp>
      <p:sp>
        <p:nvSpPr>
          <p:cNvPr id="6" name="Rectangle 5"/>
          <p:cNvSpPr/>
          <p:nvPr/>
        </p:nvSpPr>
        <p:spPr>
          <a:xfrm>
            <a:off x="285720" y="214290"/>
            <a:ext cx="857256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tr-TR" sz="2400" dirty="0" smtClean="0"/>
              <a:t>Ankara </a:t>
            </a:r>
            <a:r>
              <a:rPr lang="en-US" sz="2400" dirty="0" err="1" smtClean="0"/>
              <a:t>Atatürk's</a:t>
            </a:r>
            <a:r>
              <a:rPr lang="en-US" sz="2400" dirty="0" smtClean="0"/>
              <a:t> Marmara Pavilion</a:t>
            </a:r>
            <a:r>
              <a:rPr lang="tr-TR" sz="2400" dirty="0" smtClean="0"/>
              <a:t>/ </a:t>
            </a:r>
            <a:r>
              <a:rPr lang="tr-TR" sz="2400" dirty="0" err="1" smtClean="0"/>
              <a:t>Cultural</a:t>
            </a:r>
            <a:r>
              <a:rPr lang="tr-TR" sz="2400" dirty="0" smtClean="0"/>
              <a:t> </a:t>
            </a:r>
            <a:r>
              <a:rPr lang="tr-TR" sz="2400" dirty="0" err="1" smtClean="0"/>
              <a:t>Heritage</a:t>
            </a:r>
            <a:endParaRPr lang="en-US" sz="2400" dirty="0"/>
          </a:p>
        </p:txBody>
      </p:sp>
      <p:sp>
        <p:nvSpPr>
          <p:cNvPr id="11" name="10 Dikdörtgen"/>
          <p:cNvSpPr/>
          <p:nvPr/>
        </p:nvSpPr>
        <p:spPr>
          <a:xfrm>
            <a:off x="5214942" y="714356"/>
            <a:ext cx="3214710" cy="646331"/>
          </a:xfrm>
          <a:prstGeom prst="rect">
            <a:avLst/>
          </a:prstGeom>
        </p:spPr>
        <p:txBody>
          <a:bodyPr wrap="square">
            <a:spAutoFit/>
          </a:bodyPr>
          <a:lstStyle/>
          <a:p>
            <a:r>
              <a:rPr lang="tr-TR" dirty="0" smtClean="0"/>
              <a:t>Marmara </a:t>
            </a:r>
            <a:r>
              <a:rPr lang="tr-TR" dirty="0" err="1" smtClean="0"/>
              <a:t>Pavillion</a:t>
            </a:r>
            <a:r>
              <a:rPr lang="tr-TR" dirty="0" smtClean="0"/>
              <a:t> </a:t>
            </a:r>
            <a:r>
              <a:rPr lang="tr-TR" dirty="0" err="1" smtClean="0"/>
              <a:t>demolished</a:t>
            </a:r>
            <a:r>
              <a:rPr lang="en-US" dirty="0" smtClean="0"/>
              <a:t> </a:t>
            </a:r>
            <a:r>
              <a:rPr lang="tr-TR" dirty="0" smtClean="0"/>
              <a:t>on</a:t>
            </a:r>
            <a:r>
              <a:rPr lang="en-US" dirty="0" smtClean="0"/>
              <a:t> 20</a:t>
            </a:r>
            <a:r>
              <a:rPr lang="tr-TR" dirty="0" smtClean="0"/>
              <a:t>16</a:t>
            </a:r>
            <a:endParaRPr lang="tr-TR" dirty="0"/>
          </a:p>
        </p:txBody>
      </p:sp>
      <p:cxnSp>
        <p:nvCxnSpPr>
          <p:cNvPr id="13" name="12 Düz Bağlayıcı"/>
          <p:cNvCxnSpPr/>
          <p:nvPr/>
        </p:nvCxnSpPr>
        <p:spPr>
          <a:xfrm rot="5400000">
            <a:off x="1679555" y="3678239"/>
            <a:ext cx="5929354" cy="1588"/>
          </a:xfrm>
          <a:prstGeom prst="line">
            <a:avLst/>
          </a:prstGeom>
          <a:ln cmpd="sng">
            <a:prstDash val="lgDash"/>
          </a:ln>
        </p:spPr>
        <p:style>
          <a:lnRef idx="3">
            <a:schemeClr val="dk1"/>
          </a:lnRef>
          <a:fillRef idx="0">
            <a:schemeClr val="dk1"/>
          </a:fillRef>
          <a:effectRef idx="2">
            <a:schemeClr val="dk1"/>
          </a:effectRef>
          <a:fontRef idx="minor">
            <a:schemeClr val="tx1"/>
          </a:fontRef>
        </p:style>
      </p:cxnSp>
      <p:pic>
        <p:nvPicPr>
          <p:cNvPr id="38914" name="Picture 2" descr="Marmara KÃ¶ÅkÃ¼ ile ilgili gÃ¶rsel sonucu"/>
          <p:cNvPicPr>
            <a:picLocks noChangeAspect="1" noChangeArrowheads="1"/>
          </p:cNvPicPr>
          <p:nvPr/>
        </p:nvPicPr>
        <p:blipFill>
          <a:blip r:embed="rId2"/>
          <a:srcRect r="454" b="14722"/>
          <a:stretch>
            <a:fillRect/>
          </a:stretch>
        </p:blipFill>
        <p:spPr bwMode="auto">
          <a:xfrm>
            <a:off x="0" y="4286256"/>
            <a:ext cx="4429156" cy="2366261"/>
          </a:xfrm>
          <a:prstGeom prst="rect">
            <a:avLst/>
          </a:prstGeom>
          <a:ln>
            <a:noFill/>
          </a:ln>
          <a:effectLst>
            <a:softEdge rad="112500"/>
          </a:effectLst>
        </p:spPr>
      </p:pic>
      <p:sp>
        <p:nvSpPr>
          <p:cNvPr id="38916" name="AutoShape 4" descr="Marmara KÃ¶ÅkÃ¼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8918" name="AutoShape 6" descr="Marmara KÃ¶ÅkÃ¼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38920" name="Picture 8" descr="AtatÃ¼rk Orman ÃiftliÄi'ndeki Marmara KÃ¶ÅkÃ¼..."/>
          <p:cNvPicPr>
            <a:picLocks noChangeAspect="1" noChangeArrowheads="1"/>
          </p:cNvPicPr>
          <p:nvPr/>
        </p:nvPicPr>
        <p:blipFill>
          <a:blip r:embed="rId3"/>
          <a:srcRect l="2999" t="8982" r="2500" b="10179"/>
          <a:stretch>
            <a:fillRect/>
          </a:stretch>
        </p:blipFill>
        <p:spPr bwMode="auto">
          <a:xfrm>
            <a:off x="71406" y="1571612"/>
            <a:ext cx="4500594" cy="2571768"/>
          </a:xfrm>
          <a:prstGeom prst="rect">
            <a:avLst/>
          </a:prstGeom>
          <a:ln>
            <a:noFill/>
          </a:ln>
          <a:effectLst>
            <a:softEdge rad="112500"/>
          </a:effectLst>
        </p:spPr>
      </p:pic>
      <p:pic>
        <p:nvPicPr>
          <p:cNvPr id="38924" name="Picture 12" descr="Marmara KÃ¶ÅkÃ¼ ile ilgili gÃ¶rsel sonucu"/>
          <p:cNvPicPr>
            <a:picLocks noChangeAspect="1" noChangeArrowheads="1"/>
          </p:cNvPicPr>
          <p:nvPr/>
        </p:nvPicPr>
        <p:blipFill>
          <a:blip r:embed="rId4"/>
          <a:srcRect r="2128"/>
          <a:stretch>
            <a:fillRect/>
          </a:stretch>
        </p:blipFill>
        <p:spPr bwMode="auto">
          <a:xfrm>
            <a:off x="5286380" y="1357298"/>
            <a:ext cx="3286148" cy="5349453"/>
          </a:xfrm>
          <a:prstGeom prst="rect">
            <a:avLst/>
          </a:prstGeom>
          <a:ln>
            <a:noFill/>
          </a:ln>
          <a:effectLst>
            <a:softEdge rad="112500"/>
          </a:effectLst>
        </p:spPr>
      </p:pic>
      <p:sp>
        <p:nvSpPr>
          <p:cNvPr id="15" name="14 Oval"/>
          <p:cNvSpPr/>
          <p:nvPr/>
        </p:nvSpPr>
        <p:spPr>
          <a:xfrm>
            <a:off x="6929454" y="1857364"/>
            <a:ext cx="857256" cy="785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Oval"/>
          <p:cNvSpPr/>
          <p:nvPr/>
        </p:nvSpPr>
        <p:spPr>
          <a:xfrm>
            <a:off x="6929454" y="5143512"/>
            <a:ext cx="857256" cy="78581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8" name="17 Düz Ok Bağlayıcısı"/>
          <p:cNvCxnSpPr/>
          <p:nvPr/>
        </p:nvCxnSpPr>
        <p:spPr>
          <a:xfrm rot="5400000">
            <a:off x="6215074" y="3929066"/>
            <a:ext cx="2286016" cy="15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246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1 Başlık"/>
          <p:cNvSpPr txBox="1">
            <a:spLocks/>
          </p:cNvSpPr>
          <p:nvPr/>
        </p:nvSpPr>
        <p:spPr>
          <a:xfrm>
            <a:off x="685800" y="1142984"/>
            <a:ext cx="8458200" cy="1222375"/>
          </a:xfrm>
          <a:prstGeom prst="rect">
            <a:avLst/>
          </a:prstGeom>
        </p:spPr>
        <p:txBody>
          <a:bodyPr vert="horz" anchor="t">
            <a:normAutofit/>
          </a:bodyPr>
          <a:lstStyle/>
          <a:p>
            <a:pPr algn="ctr"/>
            <a:endParaRPr lang="tr-TR" sz="2000" dirty="0"/>
          </a:p>
        </p:txBody>
      </p:sp>
      <p:pic>
        <p:nvPicPr>
          <p:cNvPr id="1026" name="Picture 2" descr="C:\Users\pc\Desktop\Rusya\ryazan and ankara.jpg"/>
          <p:cNvPicPr>
            <a:picLocks noChangeAspect="1" noChangeArrowheads="1"/>
          </p:cNvPicPr>
          <p:nvPr/>
        </p:nvPicPr>
        <p:blipFill>
          <a:blip r:embed="rId3"/>
          <a:srcRect t="4629" r="-473" b="1630"/>
          <a:stretch>
            <a:fillRect/>
          </a:stretch>
        </p:blipFill>
        <p:spPr bwMode="auto">
          <a:xfrm>
            <a:off x="214282" y="785794"/>
            <a:ext cx="8572560" cy="5786478"/>
          </a:xfrm>
          <a:prstGeom prst="rect">
            <a:avLst/>
          </a:prstGeom>
          <a:ln>
            <a:noFill/>
          </a:ln>
          <a:effectLst>
            <a:softEdge rad="112500"/>
          </a:effectLst>
        </p:spPr>
      </p:pic>
      <p:sp>
        <p:nvSpPr>
          <p:cNvPr id="9" name="8 Oval"/>
          <p:cNvSpPr/>
          <p:nvPr/>
        </p:nvSpPr>
        <p:spPr>
          <a:xfrm>
            <a:off x="4572000" y="1785926"/>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a:off x="4786314" y="1702346"/>
            <a:ext cx="1143008" cy="369332"/>
          </a:xfrm>
          <a:prstGeom prst="rect">
            <a:avLst/>
          </a:prstGeom>
          <a:noFill/>
        </p:spPr>
        <p:txBody>
          <a:bodyPr wrap="square" rtlCol="0">
            <a:spAutoFit/>
          </a:bodyPr>
          <a:lstStyle/>
          <a:p>
            <a:r>
              <a:rPr lang="tr-TR" b="1" dirty="0" err="1" smtClean="0">
                <a:solidFill>
                  <a:schemeClr val="bg1"/>
                </a:solidFill>
              </a:rPr>
              <a:t>Ryazan</a:t>
            </a:r>
            <a:endParaRPr lang="tr-TR" b="1" dirty="0">
              <a:solidFill>
                <a:schemeClr val="bg1"/>
              </a:solidFill>
            </a:endParaRPr>
          </a:p>
        </p:txBody>
      </p:sp>
      <p:sp>
        <p:nvSpPr>
          <p:cNvPr id="11" name="10 Oval"/>
          <p:cNvSpPr/>
          <p:nvPr/>
        </p:nvSpPr>
        <p:spPr>
          <a:xfrm>
            <a:off x="3428992" y="5143512"/>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Metin kutusu"/>
          <p:cNvSpPr txBox="1"/>
          <p:nvPr/>
        </p:nvSpPr>
        <p:spPr>
          <a:xfrm>
            <a:off x="3643306" y="5072074"/>
            <a:ext cx="1143008" cy="369332"/>
          </a:xfrm>
          <a:prstGeom prst="rect">
            <a:avLst/>
          </a:prstGeom>
          <a:noFill/>
        </p:spPr>
        <p:txBody>
          <a:bodyPr wrap="square" rtlCol="0">
            <a:spAutoFit/>
          </a:bodyPr>
          <a:lstStyle/>
          <a:p>
            <a:r>
              <a:rPr lang="tr-TR" b="1" dirty="0" smtClean="0">
                <a:solidFill>
                  <a:schemeClr val="bg1"/>
                </a:solidFill>
              </a:rPr>
              <a:t>Ankara</a:t>
            </a:r>
            <a:endParaRPr lang="tr-TR" b="1" dirty="0">
              <a:solidFill>
                <a:schemeClr val="bg1"/>
              </a:solidFill>
            </a:endParaRPr>
          </a:p>
        </p:txBody>
      </p:sp>
      <p:sp>
        <p:nvSpPr>
          <p:cNvPr id="13" name="12 Metin kutusu"/>
          <p:cNvSpPr txBox="1"/>
          <p:nvPr/>
        </p:nvSpPr>
        <p:spPr>
          <a:xfrm>
            <a:off x="3071802" y="4357694"/>
            <a:ext cx="1428760" cy="369332"/>
          </a:xfrm>
          <a:prstGeom prst="rect">
            <a:avLst/>
          </a:prstGeom>
          <a:noFill/>
        </p:spPr>
        <p:txBody>
          <a:bodyPr wrap="square" rtlCol="0">
            <a:spAutoFit/>
          </a:bodyPr>
          <a:lstStyle/>
          <a:p>
            <a:r>
              <a:rPr lang="tr-TR" b="1" dirty="0" err="1" smtClean="0">
                <a:solidFill>
                  <a:schemeClr val="bg1"/>
                </a:solidFill>
              </a:rPr>
              <a:t>Black</a:t>
            </a:r>
            <a:r>
              <a:rPr lang="tr-TR" b="1" dirty="0" smtClean="0">
                <a:solidFill>
                  <a:schemeClr val="bg1"/>
                </a:solidFill>
              </a:rPr>
              <a:t>  </a:t>
            </a:r>
            <a:r>
              <a:rPr lang="tr-TR" b="1" dirty="0" err="1" smtClean="0">
                <a:solidFill>
                  <a:schemeClr val="bg1"/>
                </a:solidFill>
              </a:rPr>
              <a:t>Sea</a:t>
            </a:r>
            <a:endParaRPr lang="tr-TR" b="1" dirty="0">
              <a:solidFill>
                <a:schemeClr val="bg1"/>
              </a:solidFill>
            </a:endParaRPr>
          </a:p>
        </p:txBody>
      </p:sp>
      <p:sp>
        <p:nvSpPr>
          <p:cNvPr id="14" name="13 Metin kutusu"/>
          <p:cNvSpPr txBox="1"/>
          <p:nvPr/>
        </p:nvSpPr>
        <p:spPr>
          <a:xfrm>
            <a:off x="1785918" y="6072206"/>
            <a:ext cx="1714512" cy="369332"/>
          </a:xfrm>
          <a:prstGeom prst="rect">
            <a:avLst/>
          </a:prstGeom>
          <a:noFill/>
        </p:spPr>
        <p:txBody>
          <a:bodyPr wrap="square" rtlCol="0">
            <a:spAutoFit/>
          </a:bodyPr>
          <a:lstStyle/>
          <a:p>
            <a:r>
              <a:rPr lang="tr-TR" b="1" dirty="0" err="1" smtClean="0">
                <a:solidFill>
                  <a:schemeClr val="bg1"/>
                </a:solidFill>
              </a:rPr>
              <a:t>Mediterranean</a:t>
            </a:r>
            <a:endParaRPr lang="tr-TR" b="1" dirty="0">
              <a:solidFill>
                <a:schemeClr val="bg1"/>
              </a:solidFill>
            </a:endParaRPr>
          </a:p>
        </p:txBody>
      </p:sp>
      <p:sp>
        <p:nvSpPr>
          <p:cNvPr id="15" name="14 Oval"/>
          <p:cNvSpPr/>
          <p:nvPr/>
        </p:nvSpPr>
        <p:spPr>
          <a:xfrm>
            <a:off x="5072066" y="4929198"/>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Metin kutusu"/>
          <p:cNvSpPr txBox="1"/>
          <p:nvPr/>
        </p:nvSpPr>
        <p:spPr>
          <a:xfrm>
            <a:off x="5214942" y="4845618"/>
            <a:ext cx="1143008" cy="369332"/>
          </a:xfrm>
          <a:prstGeom prst="rect">
            <a:avLst/>
          </a:prstGeom>
          <a:noFill/>
        </p:spPr>
        <p:txBody>
          <a:bodyPr wrap="square" rtlCol="0">
            <a:spAutoFit/>
          </a:bodyPr>
          <a:lstStyle/>
          <a:p>
            <a:r>
              <a:rPr lang="tr-TR" b="1" dirty="0" smtClean="0">
                <a:solidFill>
                  <a:schemeClr val="bg1"/>
                </a:solidFill>
              </a:rPr>
              <a:t>Kars</a:t>
            </a:r>
            <a:endParaRPr lang="tr-TR" b="1" dirty="0">
              <a:solidFill>
                <a:schemeClr val="bg1"/>
              </a:solidFill>
            </a:endParaRPr>
          </a:p>
        </p:txBody>
      </p:sp>
      <p:sp>
        <p:nvSpPr>
          <p:cNvPr id="17" name="16 Metin kutusu"/>
          <p:cNvSpPr txBox="1"/>
          <p:nvPr/>
        </p:nvSpPr>
        <p:spPr>
          <a:xfrm>
            <a:off x="3929058" y="5286388"/>
            <a:ext cx="1785950" cy="523220"/>
          </a:xfrm>
          <a:prstGeom prst="rect">
            <a:avLst/>
          </a:prstGeom>
          <a:noFill/>
        </p:spPr>
        <p:txBody>
          <a:bodyPr wrap="square" rtlCol="0">
            <a:spAutoFit/>
          </a:bodyPr>
          <a:lstStyle/>
          <a:p>
            <a:r>
              <a:rPr lang="tr-TR" sz="2800" b="1" dirty="0" smtClean="0">
                <a:solidFill>
                  <a:schemeClr val="bg1"/>
                </a:solidFill>
              </a:rPr>
              <a:t>TURKEY</a:t>
            </a:r>
            <a:endParaRPr lang="tr-TR" sz="2800" b="1" dirty="0">
              <a:solidFill>
                <a:schemeClr val="bg1"/>
              </a:solidFill>
            </a:endParaRPr>
          </a:p>
        </p:txBody>
      </p:sp>
      <p:sp>
        <p:nvSpPr>
          <p:cNvPr id="18" name="17 Metin kutusu"/>
          <p:cNvSpPr txBox="1"/>
          <p:nvPr/>
        </p:nvSpPr>
        <p:spPr>
          <a:xfrm>
            <a:off x="5295904" y="1223946"/>
            <a:ext cx="1785950" cy="523220"/>
          </a:xfrm>
          <a:prstGeom prst="rect">
            <a:avLst/>
          </a:prstGeom>
          <a:noFill/>
        </p:spPr>
        <p:txBody>
          <a:bodyPr wrap="square" rtlCol="0">
            <a:spAutoFit/>
          </a:bodyPr>
          <a:lstStyle/>
          <a:p>
            <a:r>
              <a:rPr lang="tr-TR" sz="2800" b="1" dirty="0" smtClean="0">
                <a:solidFill>
                  <a:schemeClr val="bg1"/>
                </a:solidFill>
              </a:rPr>
              <a:t>RUSSIA</a:t>
            </a:r>
            <a:endParaRPr lang="tr-TR" sz="2800" b="1" dirty="0">
              <a:solidFill>
                <a:schemeClr val="bg1"/>
              </a:solidFill>
            </a:endParaRPr>
          </a:p>
        </p:txBody>
      </p:sp>
      <p:sp>
        <p:nvSpPr>
          <p:cNvPr id="19" name="18 Metin kutusu"/>
          <p:cNvSpPr txBox="1"/>
          <p:nvPr/>
        </p:nvSpPr>
        <p:spPr>
          <a:xfrm>
            <a:off x="0" y="142852"/>
            <a:ext cx="914400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sz="2800" b="1" dirty="0" smtClean="0"/>
              <a:t>   WHERE ARE WE?</a:t>
            </a:r>
            <a:endParaRPr lang="tr-TR" sz="2800" b="1" dirty="0"/>
          </a:p>
        </p:txBody>
      </p:sp>
      <p:sp>
        <p:nvSpPr>
          <p:cNvPr id="20" name="19 Oval"/>
          <p:cNvSpPr/>
          <p:nvPr/>
        </p:nvSpPr>
        <p:spPr>
          <a:xfrm>
            <a:off x="3214678" y="5786454"/>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22 Dikdörtgen"/>
          <p:cNvSpPr/>
          <p:nvPr/>
        </p:nvSpPr>
        <p:spPr>
          <a:xfrm>
            <a:off x="3357554" y="5572140"/>
            <a:ext cx="894797" cy="369332"/>
          </a:xfrm>
          <a:prstGeom prst="rect">
            <a:avLst/>
          </a:prstGeom>
        </p:spPr>
        <p:txBody>
          <a:bodyPr wrap="none">
            <a:spAutoFit/>
          </a:bodyPr>
          <a:lstStyle/>
          <a:p>
            <a:r>
              <a:rPr lang="tr-TR" b="1" dirty="0" smtClean="0">
                <a:solidFill>
                  <a:schemeClr val="bg1"/>
                </a:solidFill>
              </a:rPr>
              <a:t>Antalya</a:t>
            </a:r>
            <a:endParaRPr lang="tr-TR" dirty="0"/>
          </a:p>
        </p:txBody>
      </p:sp>
      <p:sp>
        <p:nvSpPr>
          <p:cNvPr id="24" name="23 Dikdörtgen"/>
          <p:cNvSpPr/>
          <p:nvPr/>
        </p:nvSpPr>
        <p:spPr>
          <a:xfrm>
            <a:off x="2428860" y="4857760"/>
            <a:ext cx="963725" cy="369332"/>
          </a:xfrm>
          <a:prstGeom prst="rect">
            <a:avLst/>
          </a:prstGeom>
        </p:spPr>
        <p:txBody>
          <a:bodyPr wrap="none">
            <a:spAutoFit/>
          </a:bodyPr>
          <a:lstStyle/>
          <a:p>
            <a:r>
              <a:rPr lang="tr-TR" b="1" dirty="0" smtClean="0">
                <a:solidFill>
                  <a:schemeClr val="bg1"/>
                </a:solidFill>
              </a:rPr>
              <a:t>İstanbul</a:t>
            </a:r>
            <a:endParaRPr lang="tr-TR" dirty="0"/>
          </a:p>
        </p:txBody>
      </p:sp>
      <p:sp>
        <p:nvSpPr>
          <p:cNvPr id="25" name="24 Oval"/>
          <p:cNvSpPr/>
          <p:nvPr/>
        </p:nvSpPr>
        <p:spPr>
          <a:xfrm>
            <a:off x="2714612" y="4786322"/>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25 Oval"/>
          <p:cNvSpPr/>
          <p:nvPr/>
        </p:nvSpPr>
        <p:spPr>
          <a:xfrm>
            <a:off x="3581392" y="5295912"/>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642919"/>
            <a:ext cx="4071966" cy="646331"/>
          </a:xfrm>
          <a:prstGeom prst="rect">
            <a:avLst/>
          </a:prstGeom>
          <a:noFill/>
        </p:spPr>
        <p:txBody>
          <a:bodyPr wrap="square" rtlCol="0">
            <a:spAutoFit/>
          </a:bodyPr>
          <a:lstStyle/>
          <a:p>
            <a:r>
              <a:rPr lang="tr-TR" dirty="0" smtClean="0"/>
              <a:t>Dam </a:t>
            </a:r>
            <a:r>
              <a:rPr lang="tr-TR" dirty="0" err="1" smtClean="0"/>
              <a:t>Casino</a:t>
            </a:r>
            <a:r>
              <a:rPr lang="tr-TR" dirty="0" smtClean="0"/>
              <a:t> </a:t>
            </a:r>
            <a:r>
              <a:rPr lang="tr-TR" dirty="0" err="1" smtClean="0"/>
              <a:t>was</a:t>
            </a:r>
            <a:r>
              <a:rPr lang="tr-TR" dirty="0" smtClean="0"/>
              <a:t> </a:t>
            </a:r>
            <a:r>
              <a:rPr lang="tr-TR" dirty="0" err="1" smtClean="0"/>
              <a:t>built</a:t>
            </a:r>
            <a:r>
              <a:rPr lang="tr-TR" dirty="0" smtClean="0"/>
              <a:t> on </a:t>
            </a:r>
            <a:r>
              <a:rPr lang="en-US" dirty="0" smtClean="0"/>
              <a:t>19</a:t>
            </a:r>
            <a:r>
              <a:rPr lang="tr-TR" dirty="0" smtClean="0"/>
              <a:t>38 </a:t>
            </a:r>
            <a:r>
              <a:rPr lang="tr-TR" dirty="0" err="1" smtClean="0"/>
              <a:t>by</a:t>
            </a:r>
            <a:r>
              <a:rPr lang="tr-TR" dirty="0" smtClean="0"/>
              <a:t> </a:t>
            </a:r>
            <a:r>
              <a:rPr lang="tr-TR" dirty="0" err="1" smtClean="0"/>
              <a:t>France</a:t>
            </a:r>
            <a:r>
              <a:rPr lang="tr-TR" dirty="0" smtClean="0"/>
              <a:t> </a:t>
            </a:r>
            <a:r>
              <a:rPr lang="tr-TR" dirty="0" err="1" smtClean="0"/>
              <a:t>Architect</a:t>
            </a:r>
            <a:r>
              <a:rPr lang="tr-TR" dirty="0" smtClean="0"/>
              <a:t> </a:t>
            </a:r>
            <a:r>
              <a:rPr lang="tr-TR" dirty="0" err="1" smtClean="0"/>
              <a:t>Theo</a:t>
            </a:r>
            <a:r>
              <a:rPr lang="tr-TR" dirty="0" smtClean="0"/>
              <a:t> </a:t>
            </a:r>
            <a:r>
              <a:rPr lang="tr-TR" dirty="0" err="1"/>
              <a:t>Leveau</a:t>
            </a:r>
            <a:endParaRPr lang="en-US" dirty="0"/>
          </a:p>
        </p:txBody>
      </p:sp>
      <p:sp>
        <p:nvSpPr>
          <p:cNvPr id="6" name="Rectangle 5"/>
          <p:cNvSpPr/>
          <p:nvPr/>
        </p:nvSpPr>
        <p:spPr>
          <a:xfrm>
            <a:off x="285720" y="214290"/>
            <a:ext cx="857256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tr-TR" sz="2400" dirty="0" smtClean="0"/>
              <a:t>Ankara Dam </a:t>
            </a:r>
            <a:r>
              <a:rPr lang="tr-TR" sz="2400" dirty="0" err="1" smtClean="0"/>
              <a:t>Casino</a:t>
            </a:r>
            <a:r>
              <a:rPr lang="tr-TR" sz="2400" dirty="0" smtClean="0"/>
              <a:t> / </a:t>
            </a:r>
            <a:r>
              <a:rPr lang="tr-TR" sz="2400" dirty="0" err="1" smtClean="0"/>
              <a:t>Cultural</a:t>
            </a:r>
            <a:r>
              <a:rPr lang="tr-TR" sz="2400" dirty="0" smtClean="0"/>
              <a:t> </a:t>
            </a:r>
            <a:r>
              <a:rPr lang="tr-TR" sz="2400" dirty="0" err="1" smtClean="0"/>
              <a:t>Heritage</a:t>
            </a:r>
            <a:endParaRPr lang="en-US" sz="2400" dirty="0"/>
          </a:p>
        </p:txBody>
      </p:sp>
      <p:sp>
        <p:nvSpPr>
          <p:cNvPr id="11" name="10 Dikdörtgen"/>
          <p:cNvSpPr/>
          <p:nvPr/>
        </p:nvSpPr>
        <p:spPr>
          <a:xfrm>
            <a:off x="5214942" y="714356"/>
            <a:ext cx="3214710" cy="646331"/>
          </a:xfrm>
          <a:prstGeom prst="rect">
            <a:avLst/>
          </a:prstGeom>
        </p:spPr>
        <p:txBody>
          <a:bodyPr wrap="square">
            <a:spAutoFit/>
          </a:bodyPr>
          <a:lstStyle/>
          <a:p>
            <a:r>
              <a:rPr lang="tr-TR" dirty="0" smtClean="0"/>
              <a:t>Dam </a:t>
            </a:r>
            <a:r>
              <a:rPr lang="tr-TR" dirty="0" err="1" smtClean="0"/>
              <a:t>Casino</a:t>
            </a:r>
            <a:r>
              <a:rPr lang="tr-TR" dirty="0" smtClean="0"/>
              <a:t> </a:t>
            </a:r>
            <a:r>
              <a:rPr lang="tr-TR" dirty="0" err="1" smtClean="0"/>
              <a:t>demolished</a:t>
            </a:r>
            <a:r>
              <a:rPr lang="en-US" dirty="0" smtClean="0"/>
              <a:t> </a:t>
            </a:r>
            <a:r>
              <a:rPr lang="tr-TR" dirty="0" smtClean="0"/>
              <a:t>on</a:t>
            </a:r>
            <a:r>
              <a:rPr lang="en-US" dirty="0" smtClean="0"/>
              <a:t> 20</a:t>
            </a:r>
            <a:r>
              <a:rPr lang="tr-TR" dirty="0" smtClean="0"/>
              <a:t>16</a:t>
            </a:r>
            <a:endParaRPr lang="tr-TR" dirty="0"/>
          </a:p>
        </p:txBody>
      </p:sp>
      <p:cxnSp>
        <p:nvCxnSpPr>
          <p:cNvPr id="13" name="12 Düz Bağlayıcı"/>
          <p:cNvCxnSpPr/>
          <p:nvPr/>
        </p:nvCxnSpPr>
        <p:spPr>
          <a:xfrm rot="5400000">
            <a:off x="1679555" y="3678239"/>
            <a:ext cx="5929354" cy="1588"/>
          </a:xfrm>
          <a:prstGeom prst="line">
            <a:avLst/>
          </a:prstGeom>
          <a:ln cmpd="sng">
            <a:prstDash val="lgDash"/>
          </a:ln>
        </p:spPr>
        <p:style>
          <a:lnRef idx="3">
            <a:schemeClr val="dk1"/>
          </a:lnRef>
          <a:fillRef idx="0">
            <a:schemeClr val="dk1"/>
          </a:fillRef>
          <a:effectRef idx="2">
            <a:schemeClr val="dk1"/>
          </a:effectRef>
          <a:fontRef idx="minor">
            <a:schemeClr val="tx1"/>
          </a:fontRef>
        </p:style>
      </p:cxnSp>
      <p:sp>
        <p:nvSpPr>
          <p:cNvPr id="38916" name="AutoShape 4" descr="Marmara KÃ¶ÅkÃ¼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8918" name="AutoShape 6" descr="Marmara KÃ¶ÅkÃ¼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grpSp>
        <p:nvGrpSpPr>
          <p:cNvPr id="19" name="18 Grup"/>
          <p:cNvGrpSpPr/>
          <p:nvPr/>
        </p:nvGrpSpPr>
        <p:grpSpPr>
          <a:xfrm>
            <a:off x="5572132" y="1428736"/>
            <a:ext cx="2643206" cy="5143536"/>
            <a:chOff x="5572132" y="1428736"/>
            <a:chExt cx="2357454" cy="4643470"/>
          </a:xfrm>
        </p:grpSpPr>
        <p:pic>
          <p:nvPicPr>
            <p:cNvPr id="39938" name="Picture 2" descr="Baraj gazinosu ile ilgili gÃ¶rsel sonucu"/>
            <p:cNvPicPr>
              <a:picLocks noChangeAspect="1" noChangeArrowheads="1"/>
            </p:cNvPicPr>
            <p:nvPr/>
          </p:nvPicPr>
          <p:blipFill>
            <a:blip r:embed="rId2"/>
            <a:srcRect r="51790" b="13514"/>
            <a:stretch>
              <a:fillRect/>
            </a:stretch>
          </p:blipFill>
          <p:spPr bwMode="auto">
            <a:xfrm>
              <a:off x="5572132" y="1428736"/>
              <a:ext cx="2357454" cy="2286016"/>
            </a:xfrm>
            <a:prstGeom prst="rect">
              <a:avLst/>
            </a:prstGeom>
            <a:ln>
              <a:noFill/>
            </a:ln>
            <a:effectLst>
              <a:softEdge rad="112500"/>
            </a:effectLst>
          </p:spPr>
        </p:pic>
        <p:pic>
          <p:nvPicPr>
            <p:cNvPr id="17" name="Picture 2" descr="Baraj gazinosu ile ilgili gÃ¶rsel sonucu"/>
            <p:cNvPicPr>
              <a:picLocks noChangeAspect="1" noChangeArrowheads="1"/>
            </p:cNvPicPr>
            <p:nvPr/>
          </p:nvPicPr>
          <p:blipFill>
            <a:blip r:embed="rId2"/>
            <a:srcRect l="51132" r="657" b="10811"/>
            <a:stretch>
              <a:fillRect/>
            </a:stretch>
          </p:blipFill>
          <p:spPr bwMode="auto">
            <a:xfrm>
              <a:off x="5572132" y="3714752"/>
              <a:ext cx="2357454" cy="2357454"/>
            </a:xfrm>
            <a:prstGeom prst="rect">
              <a:avLst/>
            </a:prstGeom>
            <a:ln>
              <a:noFill/>
            </a:ln>
            <a:effectLst>
              <a:softEdge rad="112500"/>
            </a:effectLst>
          </p:spPr>
        </p:pic>
      </p:grpSp>
      <p:pic>
        <p:nvPicPr>
          <p:cNvPr id="39940" name="Picture 4" descr="Baraj gazinosu ile ilgili gÃ¶rsel sonucu"/>
          <p:cNvPicPr>
            <a:picLocks noChangeAspect="1" noChangeArrowheads="1"/>
          </p:cNvPicPr>
          <p:nvPr/>
        </p:nvPicPr>
        <p:blipFill>
          <a:blip r:embed="rId3"/>
          <a:srcRect/>
          <a:stretch>
            <a:fillRect/>
          </a:stretch>
        </p:blipFill>
        <p:spPr bwMode="auto">
          <a:xfrm>
            <a:off x="214282" y="1285860"/>
            <a:ext cx="4333710" cy="2928958"/>
          </a:xfrm>
          <a:prstGeom prst="rect">
            <a:avLst/>
          </a:prstGeom>
          <a:ln>
            <a:noFill/>
          </a:ln>
          <a:effectLst>
            <a:softEdge rad="112500"/>
          </a:effectLst>
        </p:spPr>
      </p:pic>
      <p:pic>
        <p:nvPicPr>
          <p:cNvPr id="39942" name="Picture 6" descr="Ä°lgili resim"/>
          <p:cNvPicPr>
            <a:picLocks noChangeAspect="1" noChangeArrowheads="1"/>
          </p:cNvPicPr>
          <p:nvPr/>
        </p:nvPicPr>
        <p:blipFill>
          <a:blip r:embed="rId4"/>
          <a:srcRect l="3386" t="2280" r="5191" b="22492"/>
          <a:stretch>
            <a:fillRect/>
          </a:stretch>
        </p:blipFill>
        <p:spPr bwMode="auto">
          <a:xfrm>
            <a:off x="214282" y="4143380"/>
            <a:ext cx="4325246" cy="2643206"/>
          </a:xfrm>
          <a:prstGeom prst="rect">
            <a:avLst/>
          </a:prstGeom>
          <a:ln>
            <a:noFill/>
          </a:ln>
          <a:effectLst>
            <a:softEdge rad="112500"/>
          </a:effectLst>
        </p:spPr>
      </p:pic>
    </p:spTree>
    <p:extLst>
      <p:ext uri="{BB962C8B-B14F-4D97-AF65-F5344CB8AC3E}">
        <p14:creationId xmlns:p14="http://schemas.microsoft.com/office/powerpoint/2010/main" val="3903246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857232"/>
            <a:ext cx="4071966" cy="646331"/>
          </a:xfrm>
          <a:prstGeom prst="rect">
            <a:avLst/>
          </a:prstGeom>
          <a:noFill/>
        </p:spPr>
        <p:txBody>
          <a:bodyPr wrap="square" rtlCol="0">
            <a:spAutoFit/>
          </a:bodyPr>
          <a:lstStyle/>
          <a:p>
            <a:r>
              <a:rPr lang="tr-TR" dirty="0" smtClean="0"/>
              <a:t>May 19 </a:t>
            </a:r>
            <a:r>
              <a:rPr lang="tr-TR" dirty="0" err="1" smtClean="0"/>
              <a:t>Stadium</a:t>
            </a:r>
            <a:r>
              <a:rPr lang="tr-TR" dirty="0" smtClean="0"/>
              <a:t> </a:t>
            </a:r>
            <a:r>
              <a:rPr lang="tr-TR" dirty="0" err="1" smtClean="0"/>
              <a:t>was</a:t>
            </a:r>
            <a:r>
              <a:rPr lang="tr-TR" dirty="0" smtClean="0"/>
              <a:t> </a:t>
            </a:r>
            <a:r>
              <a:rPr lang="tr-TR" dirty="0" err="1" smtClean="0"/>
              <a:t>built</a:t>
            </a:r>
            <a:r>
              <a:rPr lang="tr-TR" dirty="0" smtClean="0"/>
              <a:t> on </a:t>
            </a:r>
            <a:r>
              <a:rPr lang="en-US" dirty="0" smtClean="0"/>
              <a:t>19</a:t>
            </a:r>
            <a:r>
              <a:rPr lang="tr-TR" dirty="0" smtClean="0"/>
              <a:t>34 </a:t>
            </a:r>
            <a:r>
              <a:rPr lang="tr-TR" dirty="0" err="1" smtClean="0"/>
              <a:t>by</a:t>
            </a:r>
            <a:r>
              <a:rPr lang="tr-TR" dirty="0" smtClean="0"/>
              <a:t> </a:t>
            </a:r>
            <a:r>
              <a:rPr lang="tr-TR" dirty="0" err="1" smtClean="0"/>
              <a:t>Italian</a:t>
            </a:r>
            <a:r>
              <a:rPr lang="tr-TR" dirty="0" smtClean="0"/>
              <a:t> </a:t>
            </a:r>
            <a:r>
              <a:rPr lang="tr-TR" dirty="0" err="1" smtClean="0"/>
              <a:t>Architect</a:t>
            </a:r>
            <a:r>
              <a:rPr lang="tr-TR" dirty="0" smtClean="0"/>
              <a:t> </a:t>
            </a:r>
            <a:r>
              <a:rPr lang="en-US" dirty="0" smtClean="0"/>
              <a:t>Paolo </a:t>
            </a:r>
            <a:r>
              <a:rPr lang="en-US" dirty="0" err="1" smtClean="0"/>
              <a:t>Vietti-Violi</a:t>
            </a:r>
            <a:endParaRPr lang="en-US" dirty="0"/>
          </a:p>
        </p:txBody>
      </p:sp>
      <p:sp>
        <p:nvSpPr>
          <p:cNvPr id="6" name="Rectangle 5"/>
          <p:cNvSpPr/>
          <p:nvPr/>
        </p:nvSpPr>
        <p:spPr>
          <a:xfrm>
            <a:off x="357158" y="142852"/>
            <a:ext cx="857256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tr-TR" sz="2400" dirty="0" smtClean="0"/>
              <a:t>May 19 </a:t>
            </a:r>
            <a:r>
              <a:rPr lang="tr-TR" sz="2400" dirty="0" err="1" smtClean="0"/>
              <a:t>Stadium</a:t>
            </a:r>
            <a:r>
              <a:rPr lang="tr-TR" sz="2400" dirty="0" smtClean="0"/>
              <a:t> / </a:t>
            </a:r>
            <a:r>
              <a:rPr lang="tr-TR" sz="2400" dirty="0" err="1" smtClean="0"/>
              <a:t>Cultural</a:t>
            </a:r>
            <a:r>
              <a:rPr lang="tr-TR" sz="2400" dirty="0" smtClean="0"/>
              <a:t> </a:t>
            </a:r>
            <a:r>
              <a:rPr lang="tr-TR" sz="2400" dirty="0" err="1" smtClean="0"/>
              <a:t>Heritage</a:t>
            </a:r>
            <a:endParaRPr lang="en-US" sz="2400" dirty="0"/>
          </a:p>
        </p:txBody>
      </p:sp>
      <p:sp>
        <p:nvSpPr>
          <p:cNvPr id="11" name="10 Dikdörtgen"/>
          <p:cNvSpPr/>
          <p:nvPr/>
        </p:nvSpPr>
        <p:spPr>
          <a:xfrm>
            <a:off x="4929190" y="785794"/>
            <a:ext cx="3857652" cy="923330"/>
          </a:xfrm>
          <a:prstGeom prst="rect">
            <a:avLst/>
          </a:prstGeom>
        </p:spPr>
        <p:txBody>
          <a:bodyPr wrap="square">
            <a:spAutoFit/>
          </a:bodyPr>
          <a:lstStyle/>
          <a:p>
            <a:r>
              <a:rPr lang="en-US" dirty="0" smtClean="0"/>
              <a:t>May 19 Stadium was started demolishing when we came this </a:t>
            </a:r>
            <a:r>
              <a:rPr lang="en-US" dirty="0" err="1" smtClean="0"/>
              <a:t>congres</a:t>
            </a:r>
            <a:r>
              <a:rPr lang="tr-TR" dirty="0" smtClean="0"/>
              <a:t>s</a:t>
            </a:r>
            <a:endParaRPr lang="tr-TR" dirty="0"/>
          </a:p>
        </p:txBody>
      </p:sp>
      <p:cxnSp>
        <p:nvCxnSpPr>
          <p:cNvPr id="13" name="12 Düz Bağlayıcı"/>
          <p:cNvCxnSpPr/>
          <p:nvPr/>
        </p:nvCxnSpPr>
        <p:spPr>
          <a:xfrm rot="5400000">
            <a:off x="1679555" y="3678239"/>
            <a:ext cx="5929354" cy="1588"/>
          </a:xfrm>
          <a:prstGeom prst="line">
            <a:avLst/>
          </a:prstGeom>
          <a:ln cmpd="sng">
            <a:prstDash val="lgDash"/>
          </a:ln>
        </p:spPr>
        <p:style>
          <a:lnRef idx="3">
            <a:schemeClr val="dk1"/>
          </a:lnRef>
          <a:fillRef idx="0">
            <a:schemeClr val="dk1"/>
          </a:fillRef>
          <a:effectRef idx="2">
            <a:schemeClr val="dk1"/>
          </a:effectRef>
          <a:fontRef idx="minor">
            <a:schemeClr val="tx1"/>
          </a:fontRef>
        </p:style>
      </p:cxnSp>
      <p:sp>
        <p:nvSpPr>
          <p:cNvPr id="38916" name="AutoShape 4" descr="Marmara KÃ¶ÅkÃ¼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8918" name="AutoShape 6" descr="Marmara KÃ¶ÅkÃ¼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4" name="Picture 1"/>
          <p:cNvPicPr>
            <a:picLocks noChangeAspect="1"/>
          </p:cNvPicPr>
          <p:nvPr/>
        </p:nvPicPr>
        <p:blipFill>
          <a:blip r:embed="rId2"/>
          <a:stretch>
            <a:fillRect/>
          </a:stretch>
        </p:blipFill>
        <p:spPr>
          <a:xfrm>
            <a:off x="357158" y="1643050"/>
            <a:ext cx="4143404" cy="1762037"/>
          </a:xfrm>
          <a:prstGeom prst="rect">
            <a:avLst/>
          </a:prstGeom>
          <a:ln>
            <a:noFill/>
          </a:ln>
          <a:effectLst>
            <a:softEdge rad="112500"/>
          </a:effectLst>
        </p:spPr>
      </p:pic>
      <p:pic>
        <p:nvPicPr>
          <p:cNvPr id="15" name="Picture 4"/>
          <p:cNvPicPr>
            <a:picLocks noChangeAspect="1" noChangeArrowheads="1"/>
          </p:cNvPicPr>
          <p:nvPr/>
        </p:nvPicPr>
        <p:blipFill>
          <a:blip r:embed="rId3">
            <a:lum bright="-6000"/>
          </a:blip>
          <a:srcRect/>
          <a:stretch>
            <a:fillRect/>
          </a:stretch>
        </p:blipFill>
        <p:spPr bwMode="auto">
          <a:xfrm>
            <a:off x="428596" y="3643314"/>
            <a:ext cx="3929090" cy="2724322"/>
          </a:xfrm>
          <a:prstGeom prst="rect">
            <a:avLst/>
          </a:prstGeom>
          <a:ln>
            <a:noFill/>
          </a:ln>
          <a:effectLst>
            <a:softEdge rad="112500"/>
          </a:effectLst>
        </p:spPr>
      </p:pic>
      <p:pic>
        <p:nvPicPr>
          <p:cNvPr id="41986" name="Picture 2" descr="19 MayÄ±s stadyumu yÄ±kÄ±lÄ±yor ile ilgili gÃ¶rsel sonucu"/>
          <p:cNvPicPr>
            <a:picLocks noChangeAspect="1" noChangeArrowheads="1"/>
          </p:cNvPicPr>
          <p:nvPr/>
        </p:nvPicPr>
        <p:blipFill>
          <a:blip r:embed="rId4"/>
          <a:srcRect/>
          <a:stretch>
            <a:fillRect/>
          </a:stretch>
        </p:blipFill>
        <p:spPr bwMode="auto">
          <a:xfrm>
            <a:off x="4857752" y="4143380"/>
            <a:ext cx="4021006" cy="2571768"/>
          </a:xfrm>
          <a:prstGeom prst="rect">
            <a:avLst/>
          </a:prstGeom>
          <a:ln>
            <a:noFill/>
          </a:ln>
          <a:effectLst>
            <a:softEdge rad="112500"/>
          </a:effectLst>
        </p:spPr>
      </p:pic>
      <p:pic>
        <p:nvPicPr>
          <p:cNvPr id="41988" name="Picture 4" descr="19 MayÄ±s stadyumu yÄ±kÄ±lÄ±yor ile ilgili gÃ¶rsel sonucu"/>
          <p:cNvPicPr>
            <a:picLocks noChangeAspect="1" noChangeArrowheads="1"/>
          </p:cNvPicPr>
          <p:nvPr/>
        </p:nvPicPr>
        <p:blipFill>
          <a:blip r:embed="rId5"/>
          <a:srcRect/>
          <a:stretch>
            <a:fillRect/>
          </a:stretch>
        </p:blipFill>
        <p:spPr bwMode="auto">
          <a:xfrm>
            <a:off x="4929190" y="1785927"/>
            <a:ext cx="3935544" cy="2214578"/>
          </a:xfrm>
          <a:prstGeom prst="rect">
            <a:avLst/>
          </a:prstGeom>
          <a:ln>
            <a:noFill/>
          </a:ln>
          <a:effectLst>
            <a:softEdge rad="112500"/>
          </a:effectLst>
        </p:spPr>
      </p:pic>
    </p:spTree>
    <p:extLst>
      <p:ext uri="{BB962C8B-B14F-4D97-AF65-F5344CB8AC3E}">
        <p14:creationId xmlns:p14="http://schemas.microsoft.com/office/powerpoint/2010/main" val="3903246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AtatÃ¼rk orman Ã§iftliÄi ile ilgili gÃ¶rsel sonucu"/>
          <p:cNvPicPr>
            <a:picLocks noChangeAspect="1" noChangeArrowheads="1"/>
          </p:cNvPicPr>
          <p:nvPr/>
        </p:nvPicPr>
        <p:blipFill>
          <a:blip r:embed="rId2"/>
          <a:srcRect/>
          <a:stretch>
            <a:fillRect/>
          </a:stretch>
        </p:blipFill>
        <p:spPr bwMode="auto">
          <a:xfrm>
            <a:off x="-16" y="0"/>
            <a:ext cx="9144016" cy="4572008"/>
          </a:xfrm>
          <a:prstGeom prst="rect">
            <a:avLst/>
          </a:prstGeom>
          <a:noFill/>
        </p:spPr>
      </p:pic>
      <p:sp>
        <p:nvSpPr>
          <p:cNvPr id="5" name="Rectangle 5"/>
          <p:cNvSpPr/>
          <p:nvPr/>
        </p:nvSpPr>
        <p:spPr>
          <a:xfrm>
            <a:off x="357158" y="142852"/>
            <a:ext cx="857256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tr-TR" sz="2400" dirty="0" smtClean="0"/>
              <a:t>Atatürk </a:t>
            </a:r>
            <a:r>
              <a:rPr lang="tr-TR" sz="2400" dirty="0" err="1" smtClean="0"/>
              <a:t>Forest</a:t>
            </a:r>
            <a:r>
              <a:rPr lang="tr-TR" sz="2400" dirty="0" smtClean="0"/>
              <a:t> </a:t>
            </a:r>
            <a:r>
              <a:rPr lang="tr-TR" sz="2400" dirty="0" err="1" smtClean="0"/>
              <a:t>Farm</a:t>
            </a:r>
            <a:r>
              <a:rPr lang="tr-TR" sz="2400" dirty="0" smtClean="0"/>
              <a:t>(AOÇ) / </a:t>
            </a:r>
            <a:r>
              <a:rPr lang="tr-TR" sz="2400" dirty="0" err="1" smtClean="0"/>
              <a:t>Historical</a:t>
            </a:r>
            <a:r>
              <a:rPr lang="tr-TR" sz="2400" dirty="0" smtClean="0"/>
              <a:t> </a:t>
            </a:r>
            <a:r>
              <a:rPr lang="tr-TR" sz="2400" dirty="0" err="1" smtClean="0"/>
              <a:t>and</a:t>
            </a:r>
            <a:r>
              <a:rPr lang="tr-TR" sz="2400" dirty="0" smtClean="0"/>
              <a:t> </a:t>
            </a:r>
            <a:r>
              <a:rPr lang="tr-TR" sz="2400" dirty="0" err="1" smtClean="0"/>
              <a:t>Natural</a:t>
            </a:r>
            <a:r>
              <a:rPr lang="tr-TR" sz="2400" dirty="0" smtClean="0"/>
              <a:t> </a:t>
            </a:r>
            <a:r>
              <a:rPr lang="tr-TR" sz="2400" dirty="0" err="1" smtClean="0"/>
              <a:t>Heritage</a:t>
            </a:r>
            <a:endParaRPr lang="en-US" sz="2400" dirty="0"/>
          </a:p>
        </p:txBody>
      </p:sp>
      <p:sp>
        <p:nvSpPr>
          <p:cNvPr id="6" name="5 Metin kutusu"/>
          <p:cNvSpPr txBox="1"/>
          <p:nvPr/>
        </p:nvSpPr>
        <p:spPr>
          <a:xfrm>
            <a:off x="0" y="3571876"/>
            <a:ext cx="9144000" cy="339323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tr-TR" sz="1950" dirty="0" smtClean="0"/>
              <a:t>Atatürk </a:t>
            </a:r>
            <a:r>
              <a:rPr lang="tr-TR" sz="1950" dirty="0" err="1" smtClean="0"/>
              <a:t>Forest</a:t>
            </a:r>
            <a:r>
              <a:rPr lang="tr-TR" sz="1950" dirty="0" smtClean="0"/>
              <a:t> </a:t>
            </a:r>
            <a:r>
              <a:rPr lang="tr-TR" sz="1950" dirty="0" err="1" smtClean="0"/>
              <a:t>Farm</a:t>
            </a:r>
            <a:r>
              <a:rPr lang="tr-TR" sz="1950" dirty="0" smtClean="0"/>
              <a:t>  </a:t>
            </a:r>
            <a:r>
              <a:rPr lang="tr-TR" sz="1950" dirty="0" err="1" smtClean="0"/>
              <a:t>established</a:t>
            </a:r>
            <a:r>
              <a:rPr lang="tr-TR" sz="1950" dirty="0" smtClean="0"/>
              <a:t> </a:t>
            </a:r>
            <a:r>
              <a:rPr lang="tr-TR" sz="1950" dirty="0" err="1" smtClean="0"/>
              <a:t>with</a:t>
            </a:r>
            <a:r>
              <a:rPr lang="tr-TR" sz="1950" dirty="0" smtClean="0"/>
              <a:t> </a:t>
            </a:r>
            <a:r>
              <a:rPr lang="tr-TR" sz="1950" dirty="0" err="1" smtClean="0"/>
              <a:t>the</a:t>
            </a:r>
            <a:r>
              <a:rPr lang="tr-TR" sz="1950" dirty="0" smtClean="0"/>
              <a:t> </a:t>
            </a:r>
            <a:r>
              <a:rPr lang="tr-TR" sz="1950" dirty="0" err="1" smtClean="0"/>
              <a:t>leadership</a:t>
            </a:r>
            <a:r>
              <a:rPr lang="tr-TR" sz="1950" dirty="0" smtClean="0"/>
              <a:t> of Mustafa Kemal Atatürk,</a:t>
            </a:r>
            <a:r>
              <a:rPr lang="tr-TR" sz="1950" dirty="0" err="1" smtClean="0"/>
              <a:t>the</a:t>
            </a:r>
            <a:r>
              <a:rPr lang="tr-TR" sz="1950" dirty="0" smtClean="0"/>
              <a:t> </a:t>
            </a:r>
            <a:r>
              <a:rPr lang="tr-TR" sz="1950" dirty="0" err="1" smtClean="0"/>
              <a:t>founder</a:t>
            </a:r>
            <a:r>
              <a:rPr lang="tr-TR" sz="1950" dirty="0" smtClean="0"/>
              <a:t> of </a:t>
            </a:r>
            <a:r>
              <a:rPr lang="tr-TR" sz="1950" dirty="0" err="1" smtClean="0"/>
              <a:t>the</a:t>
            </a:r>
            <a:r>
              <a:rPr lang="tr-TR" sz="1950" dirty="0" smtClean="0"/>
              <a:t> </a:t>
            </a:r>
            <a:r>
              <a:rPr lang="tr-TR" sz="1950" dirty="0" err="1" smtClean="0"/>
              <a:t>Turkish</a:t>
            </a:r>
            <a:r>
              <a:rPr lang="tr-TR" sz="1950" dirty="0" smtClean="0"/>
              <a:t> </a:t>
            </a:r>
            <a:r>
              <a:rPr lang="tr-TR" sz="1950" dirty="0" err="1" smtClean="0"/>
              <a:t>Republic</a:t>
            </a:r>
            <a:r>
              <a:rPr lang="tr-TR" sz="1950" dirty="0" smtClean="0"/>
              <a:t> in 1925.Atatürk </a:t>
            </a:r>
            <a:r>
              <a:rPr lang="tr-TR" sz="1950" dirty="0" err="1" smtClean="0"/>
              <a:t>Forest</a:t>
            </a:r>
            <a:r>
              <a:rPr lang="tr-TR" sz="1950" dirty="0" smtClean="0"/>
              <a:t> </a:t>
            </a:r>
            <a:r>
              <a:rPr lang="tr-TR" sz="1950" dirty="0" err="1" smtClean="0"/>
              <a:t>Farm</a:t>
            </a:r>
            <a:r>
              <a:rPr lang="tr-TR" sz="1950" dirty="0" smtClean="0"/>
              <a:t> </a:t>
            </a:r>
            <a:r>
              <a:rPr lang="tr-TR" sz="1950" dirty="0" err="1" smtClean="0"/>
              <a:t>which</a:t>
            </a:r>
            <a:r>
              <a:rPr lang="tr-TR" sz="1950" dirty="0" smtClean="0"/>
              <a:t> </a:t>
            </a:r>
            <a:r>
              <a:rPr lang="tr-TR" sz="1950" dirty="0" err="1" smtClean="0"/>
              <a:t>was</a:t>
            </a:r>
            <a:r>
              <a:rPr lang="tr-TR" sz="1950" dirty="0" smtClean="0"/>
              <a:t> </a:t>
            </a:r>
            <a:r>
              <a:rPr lang="tr-TR" sz="1950" dirty="0" err="1" smtClean="0"/>
              <a:t>plaanned</a:t>
            </a:r>
            <a:r>
              <a:rPr lang="tr-TR" sz="1950" dirty="0" smtClean="0"/>
              <a:t> as </a:t>
            </a:r>
            <a:r>
              <a:rPr lang="tr-TR" sz="1950" dirty="0" err="1" smtClean="0"/>
              <a:t>alarge</a:t>
            </a:r>
            <a:r>
              <a:rPr lang="tr-TR" sz="1950" dirty="0" smtClean="0"/>
              <a:t> </a:t>
            </a:r>
            <a:r>
              <a:rPr lang="tr-TR" sz="1950" dirty="0" err="1" smtClean="0"/>
              <a:t>green</a:t>
            </a:r>
            <a:r>
              <a:rPr lang="tr-TR" sz="1950" dirty="0" smtClean="0"/>
              <a:t> </a:t>
            </a:r>
            <a:r>
              <a:rPr lang="tr-TR" sz="1950" dirty="0" err="1" smtClean="0"/>
              <a:t>area</a:t>
            </a:r>
            <a:r>
              <a:rPr lang="tr-TR" sz="1950" dirty="0" smtClean="0"/>
              <a:t> in </a:t>
            </a:r>
            <a:r>
              <a:rPr lang="tr-TR" sz="1950" dirty="0" err="1" smtClean="0"/>
              <a:t>the</a:t>
            </a:r>
            <a:r>
              <a:rPr lang="tr-TR" sz="1950" dirty="0" smtClean="0"/>
              <a:t> </a:t>
            </a:r>
            <a:r>
              <a:rPr lang="tr-TR" sz="1950" dirty="0" err="1" smtClean="0"/>
              <a:t>periphery</a:t>
            </a:r>
            <a:r>
              <a:rPr lang="tr-TR" sz="1950" dirty="0" smtClean="0"/>
              <a:t> of </a:t>
            </a:r>
            <a:r>
              <a:rPr lang="tr-TR" sz="1950" dirty="0" err="1" smtClean="0"/>
              <a:t>the</a:t>
            </a:r>
            <a:r>
              <a:rPr lang="tr-TR" sz="1950" dirty="0" smtClean="0"/>
              <a:t> </a:t>
            </a:r>
            <a:r>
              <a:rPr lang="tr-TR" sz="1950" dirty="0" err="1" smtClean="0"/>
              <a:t>capital</a:t>
            </a:r>
            <a:r>
              <a:rPr lang="tr-TR" sz="1950" dirty="0" smtClean="0"/>
              <a:t>, </a:t>
            </a:r>
            <a:r>
              <a:rPr lang="tr-TR" sz="1950" dirty="0" err="1" smtClean="0"/>
              <a:t>realaized</a:t>
            </a:r>
            <a:r>
              <a:rPr lang="tr-TR" sz="1950" dirty="0" smtClean="0"/>
              <a:t> </a:t>
            </a:r>
            <a:r>
              <a:rPr lang="tr-TR" sz="1950" dirty="0" err="1" smtClean="0"/>
              <a:t>agriculture</a:t>
            </a:r>
            <a:r>
              <a:rPr lang="tr-TR" sz="1950" dirty="0" smtClean="0"/>
              <a:t> </a:t>
            </a:r>
            <a:r>
              <a:rPr lang="tr-TR" sz="1950" dirty="0" err="1" smtClean="0"/>
              <a:t>and</a:t>
            </a:r>
            <a:r>
              <a:rPr lang="tr-TR" sz="1950" dirty="0" smtClean="0"/>
              <a:t> </a:t>
            </a:r>
            <a:r>
              <a:rPr lang="tr-TR" sz="1950" dirty="0" err="1" smtClean="0"/>
              <a:t>human</a:t>
            </a:r>
            <a:r>
              <a:rPr lang="tr-TR" sz="1950" dirty="0" smtClean="0"/>
              <a:t> </a:t>
            </a:r>
            <a:r>
              <a:rPr lang="tr-TR" sz="1950" dirty="0" err="1" smtClean="0"/>
              <a:t>relationship</a:t>
            </a:r>
            <a:r>
              <a:rPr lang="tr-TR" sz="1950" dirty="0" smtClean="0"/>
              <a:t>  </a:t>
            </a:r>
            <a:r>
              <a:rPr lang="tr-TR" sz="1950" dirty="0" err="1" smtClean="0"/>
              <a:t>with</a:t>
            </a:r>
            <a:r>
              <a:rPr lang="tr-TR" sz="1950" dirty="0" smtClean="0"/>
              <a:t> </a:t>
            </a:r>
            <a:r>
              <a:rPr lang="tr-TR" sz="1950" dirty="0" err="1" smtClean="0"/>
              <a:t>example</a:t>
            </a:r>
            <a:r>
              <a:rPr lang="tr-TR" sz="1950" dirty="0" smtClean="0"/>
              <a:t> </a:t>
            </a:r>
            <a:r>
              <a:rPr lang="tr-TR" sz="1950" dirty="0" err="1" smtClean="0"/>
              <a:t>giving</a:t>
            </a:r>
            <a:r>
              <a:rPr lang="tr-TR" sz="1950" dirty="0" smtClean="0"/>
              <a:t> </a:t>
            </a:r>
            <a:r>
              <a:rPr lang="tr-TR" sz="1950" dirty="0" err="1" smtClean="0"/>
              <a:t>projects</a:t>
            </a:r>
            <a:r>
              <a:rPr lang="tr-TR" sz="1950" dirty="0" smtClean="0"/>
              <a:t> </a:t>
            </a:r>
            <a:r>
              <a:rPr lang="tr-TR" sz="1950" dirty="0" err="1" smtClean="0"/>
              <a:t>and</a:t>
            </a:r>
            <a:r>
              <a:rPr lang="tr-TR" sz="1950" dirty="0" smtClean="0"/>
              <a:t> </a:t>
            </a:r>
            <a:r>
              <a:rPr lang="tr-TR" sz="1950" dirty="0" err="1" smtClean="0"/>
              <a:t>which</a:t>
            </a:r>
            <a:r>
              <a:rPr lang="tr-TR" sz="1950" dirty="0" smtClean="0"/>
              <a:t> </a:t>
            </a:r>
            <a:r>
              <a:rPr lang="tr-TR" sz="1950" dirty="0" err="1" smtClean="0"/>
              <a:t>now</a:t>
            </a:r>
            <a:r>
              <a:rPr lang="tr-TR" sz="1950" dirty="0" smtClean="0"/>
              <a:t> has an </a:t>
            </a:r>
            <a:r>
              <a:rPr lang="tr-TR" sz="1950" dirty="0" err="1" smtClean="0"/>
              <a:t>area</a:t>
            </a:r>
            <a:r>
              <a:rPr lang="tr-TR" sz="1950" dirty="0" smtClean="0"/>
              <a:t> of 33 500 000 </a:t>
            </a:r>
            <a:r>
              <a:rPr lang="tr-TR" sz="1950" dirty="0" err="1" smtClean="0"/>
              <a:t>hectares</a:t>
            </a:r>
            <a:r>
              <a:rPr lang="tr-TR" sz="1950" dirty="0" smtClean="0"/>
              <a:t> </a:t>
            </a:r>
            <a:r>
              <a:rPr lang="tr-TR" sz="1950" dirty="0" err="1" smtClean="0"/>
              <a:t>with</a:t>
            </a:r>
            <a:r>
              <a:rPr lang="tr-TR" sz="1950" dirty="0" smtClean="0"/>
              <a:t> </a:t>
            </a:r>
            <a:r>
              <a:rPr lang="tr-TR" sz="1950" dirty="0" err="1" smtClean="0"/>
              <a:t>meeting</a:t>
            </a:r>
            <a:r>
              <a:rPr lang="tr-TR" sz="1950" dirty="0" smtClean="0"/>
              <a:t> </a:t>
            </a:r>
            <a:r>
              <a:rPr lang="tr-TR" sz="1950" dirty="0" err="1" smtClean="0"/>
              <a:t>points</a:t>
            </a:r>
            <a:r>
              <a:rPr lang="tr-TR" sz="1950" dirty="0" smtClean="0"/>
              <a:t> </a:t>
            </a:r>
            <a:r>
              <a:rPr lang="tr-TR" sz="1950" dirty="0" err="1" smtClean="0"/>
              <a:t>caontaining</a:t>
            </a:r>
            <a:r>
              <a:rPr lang="tr-TR" sz="1950" dirty="0" smtClean="0"/>
              <a:t> </a:t>
            </a:r>
            <a:r>
              <a:rPr lang="tr-TR" sz="1950" dirty="0" err="1" smtClean="0"/>
              <a:t>social</a:t>
            </a:r>
            <a:r>
              <a:rPr lang="tr-TR" sz="1950" dirty="0" smtClean="0"/>
              <a:t> </a:t>
            </a:r>
            <a:r>
              <a:rPr lang="tr-TR" sz="1950" dirty="0" err="1" smtClean="0"/>
              <a:t>recreation</a:t>
            </a:r>
            <a:r>
              <a:rPr lang="tr-TR" sz="1950" dirty="0" smtClean="0"/>
              <a:t> </a:t>
            </a:r>
            <a:r>
              <a:rPr lang="tr-TR" sz="1950" dirty="0" err="1" smtClean="0"/>
              <a:t>areas</a:t>
            </a:r>
            <a:r>
              <a:rPr lang="tr-TR" sz="1950" dirty="0" smtClean="0"/>
              <a:t> </a:t>
            </a:r>
            <a:r>
              <a:rPr lang="tr-TR" sz="1950" dirty="0" err="1" smtClean="0"/>
              <a:t>was</a:t>
            </a:r>
            <a:r>
              <a:rPr lang="tr-TR" sz="1950" dirty="0" smtClean="0"/>
              <a:t> </a:t>
            </a:r>
            <a:r>
              <a:rPr lang="tr-TR" sz="1950" dirty="0" err="1" smtClean="0"/>
              <a:t>taken</a:t>
            </a:r>
            <a:r>
              <a:rPr lang="tr-TR" sz="1950" dirty="0" smtClean="0"/>
              <a:t>  </a:t>
            </a:r>
            <a:r>
              <a:rPr lang="tr-TR" sz="1950" dirty="0" err="1" smtClean="0"/>
              <a:t>under</a:t>
            </a:r>
            <a:r>
              <a:rPr lang="tr-TR" sz="1950" dirty="0" smtClean="0"/>
              <a:t> </a:t>
            </a:r>
            <a:r>
              <a:rPr lang="tr-TR" sz="1950" dirty="0" err="1" smtClean="0"/>
              <a:t>conservation</a:t>
            </a:r>
            <a:r>
              <a:rPr lang="tr-TR" sz="1950" dirty="0" smtClean="0"/>
              <a:t> 1st </a:t>
            </a:r>
            <a:r>
              <a:rPr lang="tr-TR" sz="1950" dirty="0" err="1" smtClean="0"/>
              <a:t>degree</a:t>
            </a:r>
            <a:r>
              <a:rPr lang="tr-TR" sz="1950" dirty="0" smtClean="0"/>
              <a:t> </a:t>
            </a:r>
            <a:r>
              <a:rPr lang="tr-TR" sz="1950" dirty="0" err="1" smtClean="0"/>
              <a:t>Natural</a:t>
            </a:r>
            <a:r>
              <a:rPr lang="tr-TR" sz="1950" dirty="0" smtClean="0"/>
              <a:t> Site </a:t>
            </a:r>
            <a:r>
              <a:rPr lang="tr-TR" sz="1950" dirty="0" err="1" smtClean="0"/>
              <a:t>Area</a:t>
            </a:r>
            <a:r>
              <a:rPr lang="tr-TR" sz="1950" dirty="0" smtClean="0"/>
              <a:t> </a:t>
            </a:r>
            <a:r>
              <a:rPr lang="tr-TR" sz="1950" dirty="0" err="1" smtClean="0"/>
              <a:t>and</a:t>
            </a:r>
            <a:r>
              <a:rPr lang="tr-TR" sz="1950" dirty="0" smtClean="0"/>
              <a:t> </a:t>
            </a:r>
            <a:r>
              <a:rPr lang="tr-TR" sz="1950" dirty="0" err="1" smtClean="0"/>
              <a:t>Historical</a:t>
            </a:r>
            <a:r>
              <a:rPr lang="tr-TR" sz="1950" dirty="0" smtClean="0"/>
              <a:t> Sit </a:t>
            </a:r>
            <a:r>
              <a:rPr lang="tr-TR" sz="1950" dirty="0" err="1" smtClean="0"/>
              <a:t>Area</a:t>
            </a:r>
            <a:r>
              <a:rPr lang="tr-TR" sz="1950" dirty="0" smtClean="0"/>
              <a:t>. İn </a:t>
            </a:r>
            <a:r>
              <a:rPr lang="tr-TR" sz="1950" dirty="0" err="1" smtClean="0"/>
              <a:t>the</a:t>
            </a:r>
            <a:r>
              <a:rPr lang="tr-TR" sz="1950" dirty="0" smtClean="0"/>
              <a:t> Atatürk </a:t>
            </a:r>
            <a:r>
              <a:rPr lang="tr-TR" sz="1950" dirty="0" err="1" smtClean="0"/>
              <a:t>Forest</a:t>
            </a:r>
            <a:r>
              <a:rPr lang="tr-TR" sz="1950" dirty="0" smtClean="0"/>
              <a:t> </a:t>
            </a:r>
            <a:r>
              <a:rPr lang="tr-TR" sz="1950" dirty="0" err="1" smtClean="0"/>
              <a:t>farm</a:t>
            </a:r>
            <a:r>
              <a:rPr lang="tr-TR" sz="1950" dirty="0" smtClean="0"/>
              <a:t> </a:t>
            </a:r>
            <a:r>
              <a:rPr lang="tr-TR" sz="1950" dirty="0" err="1" smtClean="0"/>
              <a:t>which</a:t>
            </a:r>
            <a:r>
              <a:rPr lang="tr-TR" sz="1950" dirty="0" smtClean="0"/>
              <a:t> has an </a:t>
            </a:r>
            <a:r>
              <a:rPr lang="tr-TR" sz="1950" dirty="0" err="1" smtClean="0"/>
              <a:t>area</a:t>
            </a:r>
            <a:r>
              <a:rPr lang="tr-TR" sz="1950" dirty="0" smtClean="0"/>
              <a:t> </a:t>
            </a:r>
            <a:r>
              <a:rPr lang="tr-TR" sz="1950" dirty="0" err="1" smtClean="0"/>
              <a:t>equivalent</a:t>
            </a:r>
            <a:r>
              <a:rPr lang="tr-TR" sz="1950" dirty="0" smtClean="0"/>
              <a:t> </a:t>
            </a:r>
            <a:r>
              <a:rPr lang="tr-TR" sz="1950" dirty="0" err="1" smtClean="0"/>
              <a:t>with</a:t>
            </a:r>
            <a:r>
              <a:rPr lang="tr-TR" sz="1950" dirty="0" smtClean="0"/>
              <a:t> 14 </a:t>
            </a:r>
            <a:r>
              <a:rPr lang="tr-TR" sz="1950" dirty="0" err="1" smtClean="0"/>
              <a:t>Hydeparks</a:t>
            </a:r>
            <a:r>
              <a:rPr lang="tr-TR" sz="1950" dirty="0" smtClean="0"/>
              <a:t>,10 </a:t>
            </a:r>
            <a:r>
              <a:rPr lang="tr-TR" sz="1950" dirty="0" err="1" smtClean="0"/>
              <a:t>central</a:t>
            </a:r>
            <a:r>
              <a:rPr lang="tr-TR" sz="1950" dirty="0" smtClean="0"/>
              <a:t> </a:t>
            </a:r>
            <a:r>
              <a:rPr lang="tr-TR" sz="1950" dirty="0" err="1" smtClean="0"/>
              <a:t>parks</a:t>
            </a:r>
            <a:r>
              <a:rPr lang="tr-TR" sz="1950" dirty="0" smtClean="0"/>
              <a:t> </a:t>
            </a:r>
            <a:r>
              <a:rPr lang="tr-TR" sz="1950" dirty="0" err="1" smtClean="0"/>
              <a:t>and</a:t>
            </a:r>
            <a:r>
              <a:rPr lang="tr-TR" sz="1950" dirty="0" smtClean="0"/>
              <a:t> 920 </a:t>
            </a:r>
            <a:r>
              <a:rPr lang="tr-TR" sz="1950" dirty="0" err="1" smtClean="0"/>
              <a:t>Geziparks</a:t>
            </a:r>
            <a:r>
              <a:rPr lang="tr-TR" sz="1950" dirty="0" smtClean="0"/>
              <a:t>,a </a:t>
            </a:r>
            <a:r>
              <a:rPr lang="tr-TR" sz="1950" dirty="0" err="1" smtClean="0"/>
              <a:t>process</a:t>
            </a:r>
            <a:r>
              <a:rPr lang="tr-TR" sz="1950" dirty="0" smtClean="0"/>
              <a:t> of </a:t>
            </a:r>
            <a:r>
              <a:rPr lang="tr-TR" sz="1950" dirty="0" err="1" smtClean="0"/>
              <a:t>great</a:t>
            </a:r>
            <a:r>
              <a:rPr lang="tr-TR" sz="1950" dirty="0" smtClean="0"/>
              <a:t> </a:t>
            </a:r>
            <a:r>
              <a:rPr lang="tr-TR" sz="1950" dirty="0" err="1" smtClean="0"/>
              <a:t>damage</a:t>
            </a:r>
            <a:r>
              <a:rPr lang="tr-TR" sz="1950" dirty="0" smtClean="0"/>
              <a:t> </a:t>
            </a:r>
            <a:r>
              <a:rPr lang="tr-TR" sz="1950" dirty="0" err="1" smtClean="0"/>
              <a:t>and</a:t>
            </a:r>
            <a:r>
              <a:rPr lang="tr-TR" sz="1950" dirty="0" smtClean="0"/>
              <a:t> </a:t>
            </a:r>
            <a:r>
              <a:rPr lang="tr-TR" sz="1950" dirty="0" err="1" smtClean="0"/>
              <a:t>destruction</a:t>
            </a:r>
            <a:r>
              <a:rPr lang="tr-TR" sz="1950" dirty="0" smtClean="0"/>
              <a:t> is </a:t>
            </a:r>
            <a:r>
              <a:rPr lang="tr-TR" sz="1950" dirty="0" err="1" smtClean="0"/>
              <a:t>experinced</a:t>
            </a:r>
            <a:r>
              <a:rPr lang="tr-TR" sz="1950" dirty="0" smtClean="0"/>
              <a:t> </a:t>
            </a:r>
            <a:r>
              <a:rPr lang="tr-TR" sz="1950" dirty="0" err="1" smtClean="0"/>
              <a:t>between</a:t>
            </a:r>
            <a:r>
              <a:rPr lang="tr-TR" sz="1950" dirty="0" smtClean="0"/>
              <a:t> 2012-2018.</a:t>
            </a:r>
            <a:r>
              <a:rPr lang="tr-TR" sz="1950" dirty="0" err="1" smtClean="0"/>
              <a:t>Forty</a:t>
            </a:r>
            <a:r>
              <a:rPr lang="tr-TR" sz="1950" dirty="0" smtClean="0"/>
              <a:t> </a:t>
            </a:r>
            <a:r>
              <a:rPr lang="tr-TR" sz="1950" dirty="0" err="1" smtClean="0"/>
              <a:t>percent</a:t>
            </a:r>
            <a:r>
              <a:rPr lang="tr-TR" sz="1950" dirty="0" smtClean="0"/>
              <a:t> (%40) of </a:t>
            </a:r>
            <a:r>
              <a:rPr lang="tr-TR" sz="1950" dirty="0" err="1" smtClean="0"/>
              <a:t>the</a:t>
            </a:r>
            <a:r>
              <a:rPr lang="tr-TR" sz="1950" dirty="0" smtClean="0"/>
              <a:t> AOÇ </a:t>
            </a:r>
            <a:r>
              <a:rPr lang="tr-TR" sz="1950" dirty="0" err="1" smtClean="0"/>
              <a:t>area</a:t>
            </a:r>
            <a:r>
              <a:rPr lang="tr-TR" sz="1950" dirty="0" smtClean="0"/>
              <a:t> is </a:t>
            </a:r>
            <a:r>
              <a:rPr lang="tr-TR" sz="1950" dirty="0" err="1" smtClean="0"/>
              <a:t>opened</a:t>
            </a:r>
            <a:r>
              <a:rPr lang="tr-TR" sz="1950" dirty="0" smtClean="0"/>
              <a:t> </a:t>
            </a:r>
            <a:r>
              <a:rPr lang="tr-TR" sz="1950" dirty="0" err="1" smtClean="0"/>
              <a:t>to</a:t>
            </a:r>
            <a:r>
              <a:rPr lang="tr-TR" sz="1950" dirty="0" smtClean="0"/>
              <a:t> </a:t>
            </a:r>
            <a:r>
              <a:rPr lang="tr-TR" sz="1950" dirty="0" err="1" smtClean="0"/>
              <a:t>construction</a:t>
            </a:r>
            <a:r>
              <a:rPr lang="tr-TR" sz="1950" dirty="0" smtClean="0"/>
              <a:t> </a:t>
            </a:r>
            <a:r>
              <a:rPr lang="tr-TR" sz="1950" dirty="0" err="1" smtClean="0"/>
              <a:t>with</a:t>
            </a:r>
            <a:r>
              <a:rPr lang="tr-TR" sz="1950" dirty="0" smtClean="0"/>
              <a:t> </a:t>
            </a:r>
            <a:r>
              <a:rPr lang="tr-TR" sz="1950" dirty="0" err="1" smtClean="0"/>
              <a:t>various</a:t>
            </a:r>
            <a:r>
              <a:rPr lang="tr-TR" sz="1950" dirty="0" smtClean="0"/>
              <a:t> </a:t>
            </a:r>
            <a:r>
              <a:rPr lang="tr-TR" sz="1950" dirty="0" err="1" smtClean="0"/>
              <a:t>allocations</a:t>
            </a:r>
            <a:r>
              <a:rPr lang="tr-TR" sz="1950" dirty="0" smtClean="0"/>
              <a:t>,</a:t>
            </a:r>
            <a:r>
              <a:rPr lang="tr-TR" sz="1950" dirty="0" err="1" smtClean="0"/>
              <a:t>usages</a:t>
            </a:r>
            <a:r>
              <a:rPr lang="tr-TR" sz="1950" dirty="0" smtClean="0"/>
              <a:t> </a:t>
            </a:r>
            <a:r>
              <a:rPr lang="tr-TR" sz="1950" dirty="0" err="1" smtClean="0"/>
              <a:t>and</a:t>
            </a:r>
            <a:r>
              <a:rPr lang="tr-TR" sz="1950" dirty="0" smtClean="0"/>
              <a:t> </a:t>
            </a:r>
            <a:r>
              <a:rPr lang="tr-TR" sz="1950" dirty="0" err="1" smtClean="0"/>
              <a:t>proejcts</a:t>
            </a:r>
            <a:r>
              <a:rPr lang="tr-TR" sz="1950" dirty="0" smtClean="0"/>
              <a:t> </a:t>
            </a:r>
            <a:r>
              <a:rPr lang="tr-TR" sz="1950" dirty="0" err="1" smtClean="0"/>
              <a:t>that</a:t>
            </a:r>
            <a:r>
              <a:rPr lang="tr-TR" sz="1950" dirty="0" smtClean="0"/>
              <a:t> </a:t>
            </a:r>
            <a:r>
              <a:rPr lang="tr-TR" sz="1950" dirty="0" err="1" smtClean="0"/>
              <a:t>are</a:t>
            </a:r>
            <a:r>
              <a:rPr lang="tr-TR" sz="1950" dirty="0" smtClean="0"/>
              <a:t> </a:t>
            </a:r>
            <a:r>
              <a:rPr lang="tr-TR" sz="1950" dirty="0" err="1" smtClean="0"/>
              <a:t>contradictory</a:t>
            </a:r>
            <a:r>
              <a:rPr lang="tr-TR" sz="1950" dirty="0" smtClean="0"/>
              <a:t> </a:t>
            </a:r>
            <a:r>
              <a:rPr lang="tr-TR" sz="1950" dirty="0" err="1" smtClean="0"/>
              <a:t>with</a:t>
            </a:r>
            <a:r>
              <a:rPr lang="tr-TR" sz="1950" dirty="0" smtClean="0"/>
              <a:t> </a:t>
            </a:r>
            <a:r>
              <a:rPr lang="tr-TR" sz="1950" dirty="0" err="1" smtClean="0"/>
              <a:t>its</a:t>
            </a:r>
            <a:r>
              <a:rPr lang="tr-TR" sz="1950" dirty="0" smtClean="0"/>
              <a:t> </a:t>
            </a:r>
            <a:r>
              <a:rPr lang="tr-TR" sz="1950" dirty="0" err="1" smtClean="0"/>
              <a:t>aim</a:t>
            </a:r>
            <a:r>
              <a:rPr lang="tr-TR" sz="1950" dirty="0" smtClean="0"/>
              <a:t> since </a:t>
            </a:r>
            <a:r>
              <a:rPr lang="tr-TR" sz="1950" dirty="0" err="1" smtClean="0"/>
              <a:t>its</a:t>
            </a:r>
            <a:r>
              <a:rPr lang="tr-TR" sz="1950" dirty="0" smtClean="0"/>
              <a:t> </a:t>
            </a:r>
            <a:r>
              <a:rPr lang="tr-TR" sz="1950" dirty="0" err="1" smtClean="0"/>
              <a:t>foundation</a:t>
            </a:r>
            <a:r>
              <a:rPr lang="tr-TR" sz="1950" dirty="0" smtClean="0"/>
              <a:t> </a:t>
            </a:r>
            <a:endParaRPr lang="tr-TR" sz="1950" dirty="0"/>
          </a:p>
        </p:txBody>
      </p:sp>
      <p:pic>
        <p:nvPicPr>
          <p:cNvPr id="13314" name="Picture 2" descr="AtatÃ¼rk ve AOÃ ile ilgili gÃ¶rsel sonucu"/>
          <p:cNvPicPr>
            <a:picLocks noChangeAspect="1" noChangeArrowheads="1"/>
          </p:cNvPicPr>
          <p:nvPr/>
        </p:nvPicPr>
        <p:blipFill>
          <a:blip r:embed="rId3"/>
          <a:srcRect/>
          <a:stretch>
            <a:fillRect/>
          </a:stretch>
        </p:blipFill>
        <p:spPr bwMode="auto">
          <a:xfrm>
            <a:off x="142844" y="785794"/>
            <a:ext cx="3255416" cy="2452660"/>
          </a:xfrm>
          <a:prstGeom prst="rect">
            <a:avLst/>
          </a:prstGeom>
          <a:ln>
            <a:noFill/>
          </a:ln>
          <a:effectLst>
            <a:softEdge rad="112500"/>
          </a:effectLst>
        </p:spPr>
      </p:pic>
      <p:sp>
        <p:nvSpPr>
          <p:cNvPr id="7" name="6 Metin kutusu"/>
          <p:cNvSpPr txBox="1"/>
          <p:nvPr/>
        </p:nvSpPr>
        <p:spPr>
          <a:xfrm>
            <a:off x="2357422" y="1000108"/>
            <a:ext cx="3357586"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dirty="0" err="1" smtClean="0"/>
              <a:t>Atatürk's</a:t>
            </a:r>
            <a:r>
              <a:rPr lang="en-US" dirty="0" smtClean="0"/>
              <a:t> in  </a:t>
            </a:r>
            <a:r>
              <a:rPr lang="en-US" dirty="0" err="1" smtClean="0"/>
              <a:t>Atatürk</a:t>
            </a:r>
            <a:r>
              <a:rPr lang="en-US" dirty="0" smtClean="0"/>
              <a:t> Forest Farm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zeyormanlari.org/wp-content/uploads/2015/04/a31-620x350.jpg"/>
          <p:cNvPicPr>
            <a:picLocks noGrp="1" noChangeAspect="1" noChangeArrowheads="1"/>
          </p:cNvPicPr>
          <p:nvPr>
            <p:ph idx="1"/>
          </p:nvPr>
        </p:nvPicPr>
        <p:blipFill>
          <a:blip r:embed="rId2"/>
          <a:srcRect/>
          <a:stretch>
            <a:fillRect/>
          </a:stretch>
        </p:blipFill>
        <p:spPr bwMode="auto">
          <a:xfrm>
            <a:off x="142844" y="4214818"/>
            <a:ext cx="4555703" cy="2571768"/>
          </a:xfrm>
          <a:prstGeom prst="rect">
            <a:avLst/>
          </a:prstGeom>
          <a:noFill/>
        </p:spPr>
      </p:pic>
      <p:sp>
        <p:nvSpPr>
          <p:cNvPr id="7" name="Rectangle 5"/>
          <p:cNvSpPr/>
          <p:nvPr/>
        </p:nvSpPr>
        <p:spPr>
          <a:xfrm>
            <a:off x="357158" y="142852"/>
            <a:ext cx="857256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tr-TR" sz="2400" dirty="0" smtClean="0"/>
              <a:t>Atatürk </a:t>
            </a:r>
            <a:r>
              <a:rPr lang="tr-TR" sz="2400" dirty="0" err="1" smtClean="0"/>
              <a:t>Forest</a:t>
            </a:r>
            <a:r>
              <a:rPr lang="tr-TR" sz="2400" dirty="0" smtClean="0"/>
              <a:t> </a:t>
            </a:r>
            <a:r>
              <a:rPr lang="tr-TR" sz="2400" dirty="0" err="1" smtClean="0"/>
              <a:t>Farm</a:t>
            </a:r>
            <a:r>
              <a:rPr lang="tr-TR" sz="2400" dirty="0" smtClean="0"/>
              <a:t>(AOÇ) / </a:t>
            </a:r>
            <a:r>
              <a:rPr lang="tr-TR" sz="2400" dirty="0" err="1" smtClean="0"/>
              <a:t>Historical</a:t>
            </a:r>
            <a:r>
              <a:rPr lang="tr-TR" sz="2400" dirty="0" smtClean="0"/>
              <a:t> </a:t>
            </a:r>
            <a:r>
              <a:rPr lang="tr-TR" sz="2400" dirty="0" err="1" smtClean="0"/>
              <a:t>and</a:t>
            </a:r>
            <a:r>
              <a:rPr lang="tr-TR" sz="2400" dirty="0" smtClean="0"/>
              <a:t> </a:t>
            </a:r>
            <a:r>
              <a:rPr lang="tr-TR" sz="2400" dirty="0" err="1" smtClean="0"/>
              <a:t>Natural</a:t>
            </a:r>
            <a:r>
              <a:rPr lang="tr-TR" sz="2400" dirty="0" smtClean="0"/>
              <a:t> </a:t>
            </a:r>
            <a:r>
              <a:rPr lang="tr-TR" sz="2400" dirty="0" err="1" smtClean="0"/>
              <a:t>Heritage</a:t>
            </a:r>
            <a:endParaRPr lang="en-US" sz="2400" dirty="0"/>
          </a:p>
        </p:txBody>
      </p:sp>
      <p:sp>
        <p:nvSpPr>
          <p:cNvPr id="8" name="7 Metin kutusu"/>
          <p:cNvSpPr txBox="1"/>
          <p:nvPr/>
        </p:nvSpPr>
        <p:spPr>
          <a:xfrm>
            <a:off x="71406" y="1071546"/>
            <a:ext cx="4714908" cy="3447098"/>
          </a:xfrm>
          <a:prstGeom prst="rect">
            <a:avLst/>
          </a:prstGeom>
          <a:noFill/>
        </p:spPr>
        <p:txBody>
          <a:bodyPr wrap="square" rtlCol="0">
            <a:spAutoFit/>
          </a:bodyPr>
          <a:lstStyle/>
          <a:p>
            <a:pPr algn="just"/>
            <a:r>
              <a:rPr lang="en-US" sz="2000" dirty="0" smtClean="0"/>
              <a:t>Turkish Government construction of a building was started without consulting with any one and by cutting thousands of tree in AOÇ .Despite all scientific warnings and legal court decisions about the damages which the building with a total construction  area of 600.000 square meters and over 2000 rooms, on the area and the urban life, the building reached  completion. </a:t>
            </a:r>
            <a:endParaRPr lang="tr-TR" sz="2000" dirty="0" smtClean="0"/>
          </a:p>
          <a:p>
            <a:pPr algn="just"/>
            <a:endParaRPr lang="tr-TR" dirty="0" smtClean="0"/>
          </a:p>
        </p:txBody>
      </p:sp>
      <p:sp>
        <p:nvSpPr>
          <p:cNvPr id="9" name="8 Dikdörtgen"/>
          <p:cNvSpPr/>
          <p:nvPr/>
        </p:nvSpPr>
        <p:spPr>
          <a:xfrm>
            <a:off x="4929190" y="1214422"/>
            <a:ext cx="4071934" cy="5262979"/>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just"/>
            <a:r>
              <a:rPr lang="en-US" sz="2100" dirty="0" smtClean="0"/>
              <a:t>Although various decisions of annulment were taken in the legal cases started , President Mr. </a:t>
            </a:r>
            <a:r>
              <a:rPr lang="en-US" sz="2100" dirty="0" err="1" smtClean="0"/>
              <a:t>Recep</a:t>
            </a:r>
            <a:r>
              <a:rPr lang="en-US" sz="2100" dirty="0" smtClean="0"/>
              <a:t> </a:t>
            </a:r>
            <a:r>
              <a:rPr lang="en-US" sz="2100" dirty="0" err="1" smtClean="0"/>
              <a:t>Tayyip</a:t>
            </a:r>
            <a:r>
              <a:rPr lang="en-US" sz="2100" dirty="0" smtClean="0"/>
              <a:t> </a:t>
            </a:r>
            <a:r>
              <a:rPr lang="en-US" sz="2100" dirty="0" err="1" smtClean="0"/>
              <a:t>Erdoğan</a:t>
            </a:r>
            <a:r>
              <a:rPr lang="en-US" sz="2100" dirty="0" smtClean="0"/>
              <a:t> ordered the </a:t>
            </a:r>
            <a:r>
              <a:rPr lang="en-US" sz="2100" dirty="0" err="1" smtClean="0"/>
              <a:t>Consturction</a:t>
            </a:r>
            <a:r>
              <a:rPr lang="en-US" sz="2100" dirty="0" smtClean="0"/>
              <a:t> to be </a:t>
            </a:r>
            <a:r>
              <a:rPr lang="en-US" sz="2100" dirty="0" err="1" smtClean="0"/>
              <a:t>continued.The</a:t>
            </a:r>
            <a:r>
              <a:rPr lang="en-US" sz="2100" dirty="0" smtClean="0"/>
              <a:t> Construction activity was only completed under the protection of the security forces despite  the public opinion pressures and legal court decisions . Attitude of then </a:t>
            </a:r>
            <a:r>
              <a:rPr lang="en-US" sz="2100" dirty="0" err="1" smtClean="0"/>
              <a:t>Erdoğan</a:t>
            </a:r>
            <a:r>
              <a:rPr lang="en-US" sz="2100" dirty="0" smtClean="0"/>
              <a:t> who stated that the legal court decisions will not be applied, contradicting with the universal legal principles  was finally taken to the constitutional court  and </a:t>
            </a:r>
            <a:r>
              <a:rPr lang="en-US" sz="2100" dirty="0" err="1" smtClean="0"/>
              <a:t>Europan</a:t>
            </a:r>
            <a:r>
              <a:rPr lang="en-US" sz="2100" dirty="0" smtClean="0"/>
              <a:t> </a:t>
            </a:r>
            <a:r>
              <a:rPr lang="tr-TR" sz="2100" dirty="0" smtClean="0"/>
              <a:t>H</a:t>
            </a:r>
            <a:r>
              <a:rPr lang="en-US" sz="2100" dirty="0" err="1" smtClean="0"/>
              <a:t>uman</a:t>
            </a:r>
            <a:r>
              <a:rPr lang="en-US" sz="2100" dirty="0" smtClean="0"/>
              <a:t> Rights Court.</a:t>
            </a:r>
            <a:endParaRPr lang="tr-TR" sz="21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357158" y="142852"/>
            <a:ext cx="857256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tr-TR" sz="2400" dirty="0" smtClean="0"/>
              <a:t>Atatürk </a:t>
            </a:r>
            <a:r>
              <a:rPr lang="tr-TR" sz="2400" dirty="0" err="1" smtClean="0"/>
              <a:t>Forest</a:t>
            </a:r>
            <a:r>
              <a:rPr lang="tr-TR" sz="2400" dirty="0" smtClean="0"/>
              <a:t> </a:t>
            </a:r>
            <a:r>
              <a:rPr lang="tr-TR" sz="2400" dirty="0" err="1" smtClean="0"/>
              <a:t>Farm</a:t>
            </a:r>
            <a:r>
              <a:rPr lang="tr-TR" sz="2400" dirty="0" smtClean="0"/>
              <a:t>(AOÇ) / </a:t>
            </a:r>
            <a:r>
              <a:rPr lang="tr-TR" sz="2400" dirty="0" err="1" smtClean="0"/>
              <a:t>Historical</a:t>
            </a:r>
            <a:r>
              <a:rPr lang="tr-TR" sz="2400" dirty="0" smtClean="0"/>
              <a:t> </a:t>
            </a:r>
            <a:r>
              <a:rPr lang="tr-TR" sz="2400" dirty="0" err="1" smtClean="0"/>
              <a:t>and</a:t>
            </a:r>
            <a:r>
              <a:rPr lang="tr-TR" sz="2400" dirty="0" smtClean="0"/>
              <a:t> </a:t>
            </a:r>
            <a:r>
              <a:rPr lang="tr-TR" sz="2400" dirty="0" err="1" smtClean="0"/>
              <a:t>Natural</a:t>
            </a:r>
            <a:r>
              <a:rPr lang="tr-TR" sz="2400" dirty="0" smtClean="0"/>
              <a:t> </a:t>
            </a:r>
            <a:r>
              <a:rPr lang="tr-TR" sz="2400" dirty="0" err="1" smtClean="0"/>
              <a:t>Heritage</a:t>
            </a:r>
            <a:endParaRPr lang="en-US" sz="2400" dirty="0"/>
          </a:p>
        </p:txBody>
      </p:sp>
      <p:sp>
        <p:nvSpPr>
          <p:cNvPr id="6" name="5 Metin kutusu"/>
          <p:cNvSpPr txBox="1"/>
          <p:nvPr/>
        </p:nvSpPr>
        <p:spPr>
          <a:xfrm>
            <a:off x="357158" y="4214818"/>
            <a:ext cx="4857784" cy="2123658"/>
          </a:xfrm>
          <a:prstGeom prst="rect">
            <a:avLst/>
          </a:prstGeom>
          <a:noFill/>
        </p:spPr>
        <p:txBody>
          <a:bodyPr wrap="square" rtlCol="0">
            <a:spAutoFit/>
          </a:bodyPr>
          <a:lstStyle/>
          <a:p>
            <a:pPr algn="just"/>
            <a:r>
              <a:rPr lang="en-US" sz="2200" b="1" dirty="0" smtClean="0"/>
              <a:t>This Building is using </a:t>
            </a:r>
            <a:r>
              <a:rPr lang="en-US" sz="2200" b="1" dirty="0" err="1" smtClean="0"/>
              <a:t>presidental</a:t>
            </a:r>
            <a:r>
              <a:rPr lang="en-US" sz="2200" b="1" dirty="0" smtClean="0"/>
              <a:t> palace. But we says illegal palace "</a:t>
            </a:r>
            <a:r>
              <a:rPr lang="en-US" sz="2200" b="1" dirty="0" err="1" smtClean="0"/>
              <a:t>Kaçak</a:t>
            </a:r>
            <a:r>
              <a:rPr lang="en-US" sz="2200" b="1" dirty="0" smtClean="0"/>
              <a:t> </a:t>
            </a:r>
            <a:r>
              <a:rPr lang="en-US" sz="2200" b="1" dirty="0" err="1" smtClean="0"/>
              <a:t>Saray</a:t>
            </a:r>
            <a:r>
              <a:rPr lang="en-US" sz="2200" b="1" dirty="0" smtClean="0"/>
              <a:t>". 105 cases are continue against the illegal palace by the Chamber of Arc</a:t>
            </a:r>
            <a:r>
              <a:rPr lang="tr-TR" sz="2200" b="1" dirty="0" smtClean="0"/>
              <a:t>h</a:t>
            </a:r>
            <a:r>
              <a:rPr lang="en-US" sz="2200" b="1" dirty="0" err="1" smtClean="0"/>
              <a:t>itects</a:t>
            </a:r>
            <a:r>
              <a:rPr lang="en-US" sz="2200" b="1" dirty="0" smtClean="0"/>
              <a:t> of Ankara Branch</a:t>
            </a:r>
            <a:endParaRPr lang="tr-TR" sz="2200" b="1" dirty="0"/>
          </a:p>
        </p:txBody>
      </p:sp>
      <p:sp>
        <p:nvSpPr>
          <p:cNvPr id="10" name="9 Dikdörtgen"/>
          <p:cNvSpPr/>
          <p:nvPr/>
        </p:nvSpPr>
        <p:spPr>
          <a:xfrm>
            <a:off x="5572132" y="1000108"/>
            <a:ext cx="3214710" cy="1938992"/>
          </a:xfrm>
          <a:prstGeom prst="rect">
            <a:avLst/>
          </a:prstGeom>
        </p:spPr>
        <p:txBody>
          <a:bodyPr wrap="square">
            <a:spAutoFit/>
          </a:bodyPr>
          <a:lstStyle/>
          <a:p>
            <a:pPr algn="just"/>
            <a:r>
              <a:rPr lang="en-US" sz="2000" b="1" dirty="0" smtClean="0"/>
              <a:t>We wrote the book which is the name of the "</a:t>
            </a:r>
            <a:r>
              <a:rPr lang="en-US" sz="2000" b="1" dirty="0" err="1" smtClean="0"/>
              <a:t>Kaçak</a:t>
            </a:r>
            <a:r>
              <a:rPr lang="en-US" sz="2000" b="1" dirty="0" smtClean="0"/>
              <a:t> </a:t>
            </a:r>
            <a:r>
              <a:rPr lang="en-US" sz="2000" b="1" dirty="0" err="1" smtClean="0"/>
              <a:t>Saray</a:t>
            </a:r>
            <a:r>
              <a:rPr lang="en-US" sz="2000" b="1" dirty="0" smtClean="0"/>
              <a:t>" of this Lawlessness about Historical and Natural Heritage Area in </a:t>
            </a:r>
            <a:r>
              <a:rPr lang="en-US" sz="2000" b="1" dirty="0" err="1" smtClean="0"/>
              <a:t>Atatürk</a:t>
            </a:r>
            <a:r>
              <a:rPr lang="en-US" sz="2000" b="1" dirty="0" smtClean="0"/>
              <a:t> Forest Farm </a:t>
            </a:r>
            <a:endParaRPr lang="tr-TR" sz="2000" b="1" dirty="0"/>
          </a:p>
        </p:txBody>
      </p:sp>
      <p:pic>
        <p:nvPicPr>
          <p:cNvPr id="43010" name="Picture 2" descr="AtatÃ¼rk orman Ã§iftliÄi KaÃ§ak saray ile ilgili gÃ¶rsel sonucu"/>
          <p:cNvPicPr>
            <a:picLocks noChangeAspect="1" noChangeArrowheads="1"/>
          </p:cNvPicPr>
          <p:nvPr/>
        </p:nvPicPr>
        <p:blipFill>
          <a:blip r:embed="rId2"/>
          <a:srcRect l="1271" r="16101" b="16415"/>
          <a:stretch>
            <a:fillRect/>
          </a:stretch>
        </p:blipFill>
        <p:spPr bwMode="auto">
          <a:xfrm>
            <a:off x="285720" y="1142984"/>
            <a:ext cx="5019968" cy="2857520"/>
          </a:xfrm>
          <a:prstGeom prst="rect">
            <a:avLst/>
          </a:prstGeom>
          <a:noFill/>
        </p:spPr>
      </p:pic>
      <p:pic>
        <p:nvPicPr>
          <p:cNvPr id="43012" name="Picture 4" descr="kaÃ§ak saray kitabÄ± ile ilgili gÃ¶rsel sonucu"/>
          <p:cNvPicPr>
            <a:picLocks noChangeAspect="1" noChangeArrowheads="1"/>
          </p:cNvPicPr>
          <p:nvPr/>
        </p:nvPicPr>
        <p:blipFill>
          <a:blip r:embed="rId3"/>
          <a:srcRect/>
          <a:stretch>
            <a:fillRect/>
          </a:stretch>
        </p:blipFill>
        <p:spPr bwMode="auto">
          <a:xfrm>
            <a:off x="6103062" y="2948648"/>
            <a:ext cx="2209791" cy="363253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p:cNvPicPr>
            <a:picLocks noChangeAspect="1" noChangeArrowheads="1"/>
          </p:cNvPicPr>
          <p:nvPr/>
        </p:nvPicPr>
        <p:blipFill>
          <a:blip r:embed="rId2"/>
          <a:srcRect/>
          <a:stretch>
            <a:fillRect/>
          </a:stretch>
        </p:blipFill>
        <p:spPr bwMode="auto">
          <a:xfrm>
            <a:off x="142844" y="285703"/>
            <a:ext cx="8834499" cy="6625875"/>
          </a:xfrm>
          <a:prstGeom prst="rect">
            <a:avLst/>
          </a:prstGeom>
          <a:ln>
            <a:noFill/>
          </a:ln>
          <a:effectLst>
            <a:softEdge rad="112500"/>
          </a:effectLst>
        </p:spPr>
      </p:pic>
      <p:sp>
        <p:nvSpPr>
          <p:cNvPr id="3" name="2 Metin kutusu"/>
          <p:cNvSpPr txBox="1"/>
          <p:nvPr/>
        </p:nvSpPr>
        <p:spPr>
          <a:xfrm>
            <a:off x="214282" y="0"/>
            <a:ext cx="4857784" cy="400110"/>
          </a:xfrm>
          <a:prstGeom prst="rect">
            <a:avLst/>
          </a:prstGeom>
          <a:noFill/>
        </p:spPr>
        <p:txBody>
          <a:bodyPr wrap="square" rtlCol="0">
            <a:spAutoFit/>
          </a:bodyPr>
          <a:lstStyle/>
          <a:p>
            <a:r>
              <a:rPr lang="tr-T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New </a:t>
            </a:r>
            <a:r>
              <a:rPr lang="tr-TR"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Islamic</a:t>
            </a:r>
            <a:r>
              <a:rPr lang="tr-T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tr-TR"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arcihtecture</a:t>
            </a:r>
            <a:r>
              <a:rPr lang="tr-T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in </a:t>
            </a:r>
            <a:r>
              <a:rPr lang="tr-TR"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Turkey</a:t>
            </a:r>
            <a:r>
              <a:rPr lang="tr-T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tr-T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3 Metin kutusu"/>
          <p:cNvSpPr txBox="1"/>
          <p:nvPr/>
        </p:nvSpPr>
        <p:spPr>
          <a:xfrm>
            <a:off x="0" y="2786058"/>
            <a:ext cx="2928958" cy="369332"/>
          </a:xfrm>
          <a:prstGeom prst="rect">
            <a:avLst/>
          </a:prstGeom>
          <a:solidFill>
            <a:schemeClr val="tx1"/>
          </a:solidFill>
        </p:spPr>
        <p:txBody>
          <a:bodyPr wrap="square" rtlCol="0">
            <a:spAutoFit/>
          </a:bodyPr>
          <a:lstStyle/>
          <a:p>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4 Metin kutusu"/>
          <p:cNvSpPr txBox="1"/>
          <p:nvPr/>
        </p:nvSpPr>
        <p:spPr>
          <a:xfrm>
            <a:off x="0" y="6429396"/>
            <a:ext cx="2928926" cy="369332"/>
          </a:xfrm>
          <a:prstGeom prst="rect">
            <a:avLst/>
          </a:prstGeom>
          <a:solidFill>
            <a:schemeClr val="tx1"/>
          </a:solidFill>
        </p:spPr>
        <p:txBody>
          <a:bodyPr wrap="square" rtlCol="0">
            <a:spAutoFit/>
          </a:bodyPr>
          <a:lstStyle/>
          <a:p>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Justice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Palace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5 Metin kutusu"/>
          <p:cNvSpPr txBox="1"/>
          <p:nvPr/>
        </p:nvSpPr>
        <p:spPr>
          <a:xfrm>
            <a:off x="5929290" y="2786058"/>
            <a:ext cx="3214710" cy="369332"/>
          </a:xfrm>
          <a:prstGeom prst="rect">
            <a:avLst/>
          </a:prstGeom>
          <a:solidFill>
            <a:schemeClr val="tx1"/>
          </a:solidFill>
        </p:spPr>
        <p:txBody>
          <a:bodyPr wrap="square" rtlCol="0">
            <a:spAutoFit/>
          </a:bodyPr>
          <a:lstStyle/>
          <a:p>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Goverment</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House</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Metin kutusu"/>
          <p:cNvSpPr txBox="1"/>
          <p:nvPr/>
        </p:nvSpPr>
        <p:spPr>
          <a:xfrm>
            <a:off x="4286248" y="6429396"/>
            <a:ext cx="4857752" cy="369332"/>
          </a:xfrm>
          <a:prstGeom prst="rect">
            <a:avLst/>
          </a:prstGeom>
          <a:solidFill>
            <a:schemeClr val="tx1"/>
          </a:solidFill>
        </p:spPr>
        <p:txBody>
          <a:bodyPr wrap="square" rtlCol="0">
            <a:spAutoFit/>
          </a:bodyPr>
          <a:lstStyle/>
          <a:p>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President</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Palace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other</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name illegal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Palace</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85720" y="71414"/>
            <a:ext cx="8429684" cy="1107996"/>
          </a:xfrm>
          <a:prstGeom prst="rect">
            <a:avLst/>
          </a:prstGeom>
        </p:spPr>
        <p:txBody>
          <a:bodyPr wrap="square">
            <a:spAutoFit/>
          </a:bodyPr>
          <a:lstStyle/>
          <a:p>
            <a:r>
              <a:rPr lang="en-US" sz="2400" b="1" dirty="0" smtClean="0"/>
              <a:t>What are we doing  for protection of Cultural Heritage in Ankara in Turkey as a Chamber </a:t>
            </a:r>
            <a:r>
              <a:rPr lang="tr-TR" sz="2400" b="1" dirty="0" smtClean="0"/>
              <a:t>o</a:t>
            </a:r>
            <a:r>
              <a:rPr lang="en-US" sz="2400" b="1" dirty="0" smtClean="0"/>
              <a:t>f Architecture of Ankara Branch</a:t>
            </a:r>
          </a:p>
          <a:p>
            <a:endParaRPr lang="en-US" dirty="0"/>
          </a:p>
        </p:txBody>
      </p:sp>
      <p:sp>
        <p:nvSpPr>
          <p:cNvPr id="6" name="5 Metin kutusu"/>
          <p:cNvSpPr txBox="1"/>
          <p:nvPr/>
        </p:nvSpPr>
        <p:spPr>
          <a:xfrm>
            <a:off x="500034" y="1071546"/>
            <a:ext cx="4643470" cy="3170099"/>
          </a:xfrm>
          <a:prstGeom prst="rect">
            <a:avLst/>
          </a:prstGeom>
          <a:noFill/>
        </p:spPr>
        <p:txBody>
          <a:bodyPr wrap="square" rtlCol="0">
            <a:spAutoFit/>
          </a:bodyPr>
          <a:lstStyle/>
          <a:p>
            <a:pPr>
              <a:buFont typeface="Arial" pitchFamily="34" charset="0"/>
              <a:buChar char="•"/>
            </a:pPr>
            <a:r>
              <a:rPr lang="tr-TR" sz="2000" dirty="0" err="1" smtClean="0"/>
              <a:t>We</a:t>
            </a:r>
            <a:r>
              <a:rPr lang="en-US" sz="2000" dirty="0" smtClean="0"/>
              <a:t> are making press meeting to inform the public about cultural , natural and historical heritage</a:t>
            </a:r>
            <a:r>
              <a:rPr lang="tr-TR" sz="2000" dirty="0" smtClean="0"/>
              <a:t>,</a:t>
            </a:r>
          </a:p>
          <a:p>
            <a:pPr>
              <a:buFont typeface="Arial" pitchFamily="34" charset="0"/>
              <a:buChar char="•"/>
            </a:pPr>
            <a:r>
              <a:rPr lang="en-US" sz="2000" dirty="0" smtClean="0"/>
              <a:t> We organize </a:t>
            </a:r>
            <a:r>
              <a:rPr lang="tr-TR" sz="2000" dirty="0" err="1" smtClean="0"/>
              <a:t>national</a:t>
            </a:r>
            <a:r>
              <a:rPr lang="tr-TR" sz="2000" dirty="0" smtClean="0"/>
              <a:t> </a:t>
            </a:r>
            <a:r>
              <a:rPr lang="tr-TR" sz="2000" dirty="0" err="1" smtClean="0"/>
              <a:t>and</a:t>
            </a:r>
            <a:r>
              <a:rPr lang="tr-TR" sz="2000" dirty="0" smtClean="0"/>
              <a:t> </a:t>
            </a:r>
            <a:r>
              <a:rPr lang="tr-TR" sz="2000" dirty="0" err="1" smtClean="0"/>
              <a:t>international</a:t>
            </a:r>
            <a:r>
              <a:rPr lang="tr-TR" sz="2000" dirty="0" smtClean="0"/>
              <a:t> </a:t>
            </a:r>
            <a:r>
              <a:rPr lang="en-US" sz="2000" dirty="0" smtClean="0"/>
              <a:t>scientific meetings and symposiums</a:t>
            </a:r>
            <a:endParaRPr lang="tr-TR" sz="2000" dirty="0" smtClean="0"/>
          </a:p>
          <a:p>
            <a:pPr>
              <a:buFont typeface="Arial" pitchFamily="34" charset="0"/>
              <a:buChar char="•"/>
            </a:pPr>
            <a:r>
              <a:rPr lang="en-US" sz="2000" dirty="0" smtClean="0"/>
              <a:t>We prepare reports for the protection of cultural heritage</a:t>
            </a:r>
            <a:r>
              <a:rPr lang="tr-TR" sz="2000" dirty="0" smtClean="0"/>
              <a:t>,</a:t>
            </a:r>
          </a:p>
          <a:p>
            <a:pPr>
              <a:buFont typeface="Arial" pitchFamily="34" charset="0"/>
              <a:buChar char="•"/>
            </a:pPr>
            <a:r>
              <a:rPr lang="en-US" sz="2000" dirty="0" smtClean="0"/>
              <a:t>We are making meetings in the neighborhood with the people for cultural heritage awareness</a:t>
            </a:r>
            <a:r>
              <a:rPr lang="tr-TR" sz="2000" dirty="0" smtClean="0"/>
              <a:t>,</a:t>
            </a:r>
            <a:endParaRPr lang="tr-TR" sz="2000" dirty="0"/>
          </a:p>
        </p:txBody>
      </p:sp>
      <p:pic>
        <p:nvPicPr>
          <p:cNvPr id="7" name="6 Resim" descr="04.12.2016 AYDINLIK_20161204_1.jpg"/>
          <p:cNvPicPr>
            <a:picLocks noChangeAspect="1"/>
          </p:cNvPicPr>
          <p:nvPr/>
        </p:nvPicPr>
        <p:blipFill>
          <a:blip r:embed="rId2"/>
          <a:srcRect l="6164" r="2920" b="5130"/>
          <a:stretch>
            <a:fillRect/>
          </a:stretch>
        </p:blipFill>
        <p:spPr>
          <a:xfrm>
            <a:off x="500034" y="4214818"/>
            <a:ext cx="3643338" cy="2408308"/>
          </a:xfrm>
          <a:prstGeom prst="rect">
            <a:avLst/>
          </a:prstGeom>
        </p:spPr>
      </p:pic>
      <p:pic>
        <p:nvPicPr>
          <p:cNvPr id="8" name="7 Resim" descr="06.06.2016 HURRIYET_ANKARA_20160606_1 (1).jpg"/>
          <p:cNvPicPr>
            <a:picLocks noChangeAspect="1"/>
          </p:cNvPicPr>
          <p:nvPr/>
        </p:nvPicPr>
        <p:blipFill>
          <a:blip r:embed="rId3"/>
          <a:srcRect l="1792" t="3674" r="3239" b="2649"/>
          <a:stretch>
            <a:fillRect/>
          </a:stretch>
        </p:blipFill>
        <p:spPr>
          <a:xfrm>
            <a:off x="5072066" y="1142984"/>
            <a:ext cx="3786214" cy="3643338"/>
          </a:xfrm>
          <a:prstGeom prst="rect">
            <a:avLst/>
          </a:prstGeom>
          <a:ln>
            <a:noFill/>
          </a:ln>
          <a:effectLst>
            <a:outerShdw blurRad="292100" dist="139700" dir="2700000" algn="tl" rotWithShape="0">
              <a:srgbClr val="333333">
                <a:alpha val="65000"/>
              </a:srgbClr>
            </a:outerShdw>
          </a:effectLst>
        </p:spPr>
      </p:pic>
      <p:pic>
        <p:nvPicPr>
          <p:cNvPr id="9" name="8 Resim" descr="15.12.2016 GUCLU_ANADOLU_20161215_1 (1).jpg"/>
          <p:cNvPicPr>
            <a:picLocks noChangeAspect="1"/>
          </p:cNvPicPr>
          <p:nvPr/>
        </p:nvPicPr>
        <p:blipFill>
          <a:blip r:embed="rId4"/>
          <a:srcRect l="1593" r="2824"/>
          <a:stretch>
            <a:fillRect/>
          </a:stretch>
        </p:blipFill>
        <p:spPr>
          <a:xfrm>
            <a:off x="4643438" y="4929198"/>
            <a:ext cx="4286280" cy="171451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85720" y="71414"/>
            <a:ext cx="8429684" cy="1107996"/>
          </a:xfrm>
          <a:prstGeom prst="rect">
            <a:avLst/>
          </a:prstGeom>
        </p:spPr>
        <p:txBody>
          <a:bodyPr wrap="square">
            <a:spAutoFit/>
          </a:bodyPr>
          <a:lstStyle/>
          <a:p>
            <a:r>
              <a:rPr lang="en-US" sz="2400" b="1" dirty="0" smtClean="0"/>
              <a:t>What are we doing  for protection of Cultural Heritage in Ankara in Turkey as a Chamber </a:t>
            </a:r>
            <a:r>
              <a:rPr lang="tr-TR" sz="2400" b="1" dirty="0" smtClean="0"/>
              <a:t>o</a:t>
            </a:r>
            <a:r>
              <a:rPr lang="en-US" sz="2400" b="1" dirty="0" smtClean="0"/>
              <a:t>f Architecture of Ankara Branch</a:t>
            </a:r>
          </a:p>
          <a:p>
            <a:endParaRPr lang="en-US" dirty="0"/>
          </a:p>
        </p:txBody>
      </p:sp>
      <p:sp>
        <p:nvSpPr>
          <p:cNvPr id="6" name="5 Metin kutusu"/>
          <p:cNvSpPr txBox="1"/>
          <p:nvPr/>
        </p:nvSpPr>
        <p:spPr>
          <a:xfrm>
            <a:off x="428596" y="1214422"/>
            <a:ext cx="4643470" cy="3170099"/>
          </a:xfrm>
          <a:prstGeom prst="rect">
            <a:avLst/>
          </a:prstGeom>
          <a:noFill/>
        </p:spPr>
        <p:txBody>
          <a:bodyPr wrap="square" rtlCol="0">
            <a:spAutoFit/>
          </a:bodyPr>
          <a:lstStyle/>
          <a:p>
            <a:pPr>
              <a:buFont typeface="Arial" pitchFamily="34" charset="0"/>
              <a:buChar char="•"/>
            </a:pPr>
            <a:r>
              <a:rPr lang="tr-TR" sz="2000" dirty="0" smtClean="0"/>
              <a:t>W</a:t>
            </a:r>
            <a:r>
              <a:rPr lang="en-US" sz="2000" dirty="0" smtClean="0"/>
              <a:t>e have been studying children for awareness to cultural heritage since 2002 at school, preschool, and high </a:t>
            </a:r>
            <a:r>
              <a:rPr lang="en-US" sz="2000" dirty="0" err="1" smtClean="0"/>
              <a:t>scool</a:t>
            </a:r>
            <a:r>
              <a:rPr lang="en-US" sz="2000" dirty="0" smtClean="0"/>
              <a:t> and outside school</a:t>
            </a:r>
            <a:endParaRPr lang="tr-TR" sz="2000" dirty="0" smtClean="0"/>
          </a:p>
          <a:p>
            <a:pPr>
              <a:buFont typeface="Arial" pitchFamily="34" charset="0"/>
              <a:buChar char="•"/>
            </a:pPr>
            <a:r>
              <a:rPr lang="en-US" sz="2000" dirty="0" smtClean="0"/>
              <a:t> We open </a:t>
            </a:r>
            <a:r>
              <a:rPr lang="tr-TR" sz="2000" dirty="0" smtClean="0"/>
              <a:t>“</a:t>
            </a:r>
            <a:r>
              <a:rPr lang="en-US" sz="2000" dirty="0" smtClean="0"/>
              <a:t>city dream project competitions</a:t>
            </a:r>
            <a:r>
              <a:rPr lang="tr-TR" sz="2000" dirty="0" smtClean="0"/>
              <a:t>”</a:t>
            </a:r>
            <a:r>
              <a:rPr lang="en-US" sz="2000" dirty="0" smtClean="0"/>
              <a:t> for the </a:t>
            </a:r>
            <a:r>
              <a:rPr lang="tr-TR" sz="2000" dirty="0" err="1" smtClean="0"/>
              <a:t>to</a:t>
            </a:r>
            <a:r>
              <a:rPr lang="tr-TR" sz="2000" dirty="0" smtClean="0"/>
              <a:t> </a:t>
            </a:r>
            <a:r>
              <a:rPr lang="en-US" sz="2000" dirty="0" smtClean="0"/>
              <a:t>re-</a:t>
            </a:r>
            <a:r>
              <a:rPr lang="tr-TR" sz="2000" dirty="0" err="1" smtClean="0"/>
              <a:t>functional</a:t>
            </a:r>
            <a:r>
              <a:rPr lang="tr-TR" sz="2000" dirty="0" smtClean="0"/>
              <a:t> </a:t>
            </a:r>
            <a:r>
              <a:rPr lang="en-US" sz="2000" dirty="0" smtClean="0"/>
              <a:t>of cultural heritage.</a:t>
            </a:r>
            <a:endParaRPr lang="tr-TR" sz="2000" dirty="0" smtClean="0"/>
          </a:p>
          <a:p>
            <a:pPr>
              <a:buFont typeface="Arial" pitchFamily="34" charset="0"/>
              <a:buChar char="•"/>
            </a:pPr>
            <a:r>
              <a:rPr lang="en-US" sz="2000" dirty="0" smtClean="0"/>
              <a:t>We organize exhibition of Cultural Heritage every where, street, market, </a:t>
            </a:r>
            <a:r>
              <a:rPr lang="en-US" sz="2000" dirty="0" err="1" smtClean="0"/>
              <a:t>metro,mu</a:t>
            </a:r>
            <a:r>
              <a:rPr lang="tr-TR" sz="2000" dirty="0" err="1" smtClean="0"/>
              <a:t>se</a:t>
            </a:r>
            <a:r>
              <a:rPr lang="en-US" sz="2000" dirty="0" smtClean="0"/>
              <a:t>um </a:t>
            </a:r>
            <a:r>
              <a:rPr lang="en-US" sz="2000" dirty="0" err="1" smtClean="0"/>
              <a:t>exct</a:t>
            </a:r>
            <a:r>
              <a:rPr lang="en-US" sz="2000" dirty="0" smtClean="0"/>
              <a:t>. </a:t>
            </a:r>
            <a:endParaRPr lang="tr-TR" sz="2000" dirty="0"/>
          </a:p>
        </p:txBody>
      </p:sp>
      <p:pic>
        <p:nvPicPr>
          <p:cNvPr id="10" name="9 Resim" descr="02.11.2016 MILLIYET_ANKARA_20161102_1.jpg"/>
          <p:cNvPicPr>
            <a:picLocks noChangeAspect="1"/>
          </p:cNvPicPr>
          <p:nvPr/>
        </p:nvPicPr>
        <p:blipFill>
          <a:blip r:embed="rId2"/>
          <a:srcRect l="3405" t="3471" r="4646"/>
          <a:stretch>
            <a:fillRect/>
          </a:stretch>
        </p:blipFill>
        <p:spPr>
          <a:xfrm>
            <a:off x="4143372" y="4714884"/>
            <a:ext cx="1928826" cy="1986714"/>
          </a:xfrm>
          <a:prstGeom prst="rect">
            <a:avLst/>
          </a:prstGeom>
        </p:spPr>
      </p:pic>
      <p:pic>
        <p:nvPicPr>
          <p:cNvPr id="11" name="10 Resim" descr="05.09.2017 MILLIYET_ANKARA_20170905_2.jpg"/>
          <p:cNvPicPr>
            <a:picLocks noChangeAspect="1"/>
          </p:cNvPicPr>
          <p:nvPr/>
        </p:nvPicPr>
        <p:blipFill>
          <a:blip r:embed="rId3"/>
          <a:srcRect t="2027"/>
          <a:stretch>
            <a:fillRect/>
          </a:stretch>
        </p:blipFill>
        <p:spPr>
          <a:xfrm>
            <a:off x="5143504" y="1142984"/>
            <a:ext cx="3859034" cy="3452794"/>
          </a:xfrm>
          <a:prstGeom prst="rect">
            <a:avLst/>
          </a:prstGeom>
        </p:spPr>
      </p:pic>
      <p:pic>
        <p:nvPicPr>
          <p:cNvPr id="12" name="11 Resim" descr="05.09.2017 MILLIYET_ANKARA_20170905_1.jpg"/>
          <p:cNvPicPr>
            <a:picLocks noChangeAspect="1"/>
          </p:cNvPicPr>
          <p:nvPr/>
        </p:nvPicPr>
        <p:blipFill>
          <a:blip r:embed="rId4"/>
          <a:stretch>
            <a:fillRect/>
          </a:stretch>
        </p:blipFill>
        <p:spPr>
          <a:xfrm>
            <a:off x="6215074" y="4714884"/>
            <a:ext cx="2786082" cy="1977319"/>
          </a:xfrm>
          <a:prstGeom prst="rect">
            <a:avLst/>
          </a:prstGeom>
        </p:spPr>
      </p:pic>
      <p:pic>
        <p:nvPicPr>
          <p:cNvPr id="13" name="12 Resim" descr="19.05.2016 MILLIYET_20160519_18.jpg"/>
          <p:cNvPicPr>
            <a:picLocks noChangeAspect="1"/>
          </p:cNvPicPr>
          <p:nvPr/>
        </p:nvPicPr>
        <p:blipFill>
          <a:blip r:embed="rId5" cstate="print"/>
          <a:srcRect l="4928" r="2352" b="1106"/>
          <a:stretch>
            <a:fillRect/>
          </a:stretch>
        </p:blipFill>
        <p:spPr>
          <a:xfrm>
            <a:off x="142844" y="4714884"/>
            <a:ext cx="2378946" cy="2071702"/>
          </a:xfrm>
          <a:prstGeom prst="rect">
            <a:avLst/>
          </a:prstGeom>
        </p:spPr>
      </p:pic>
      <p:pic>
        <p:nvPicPr>
          <p:cNvPr id="14" name="13 Resim" descr="22.06.2016 MEYDAN_20160622_1.jpg"/>
          <p:cNvPicPr>
            <a:picLocks noChangeAspect="1"/>
          </p:cNvPicPr>
          <p:nvPr/>
        </p:nvPicPr>
        <p:blipFill>
          <a:blip r:embed="rId6"/>
          <a:stretch>
            <a:fillRect/>
          </a:stretch>
        </p:blipFill>
        <p:spPr>
          <a:xfrm>
            <a:off x="2643174" y="4714884"/>
            <a:ext cx="1290349" cy="20394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85720" y="71414"/>
            <a:ext cx="8429684" cy="1107996"/>
          </a:xfrm>
          <a:prstGeom prst="rect">
            <a:avLst/>
          </a:prstGeom>
        </p:spPr>
        <p:txBody>
          <a:bodyPr wrap="square">
            <a:spAutoFit/>
          </a:bodyPr>
          <a:lstStyle/>
          <a:p>
            <a:r>
              <a:rPr lang="en-US" sz="2400" b="1" dirty="0" smtClean="0"/>
              <a:t>What are we doing  for protection of Cultural Heritage in Ankara in Turkey as a Chamber </a:t>
            </a:r>
            <a:r>
              <a:rPr lang="tr-TR" sz="2400" b="1" dirty="0" smtClean="0"/>
              <a:t>o</a:t>
            </a:r>
            <a:r>
              <a:rPr lang="en-US" sz="2400" b="1" dirty="0" smtClean="0"/>
              <a:t>f Architecture of Ankara Branch</a:t>
            </a:r>
          </a:p>
          <a:p>
            <a:endParaRPr lang="en-US" dirty="0"/>
          </a:p>
        </p:txBody>
      </p:sp>
      <p:sp>
        <p:nvSpPr>
          <p:cNvPr id="6" name="5 Metin kutusu"/>
          <p:cNvSpPr txBox="1"/>
          <p:nvPr/>
        </p:nvSpPr>
        <p:spPr>
          <a:xfrm>
            <a:off x="428596" y="1214422"/>
            <a:ext cx="4643470" cy="2246769"/>
          </a:xfrm>
          <a:prstGeom prst="rect">
            <a:avLst/>
          </a:prstGeom>
          <a:noFill/>
        </p:spPr>
        <p:txBody>
          <a:bodyPr wrap="square" rtlCol="0">
            <a:spAutoFit/>
          </a:bodyPr>
          <a:lstStyle/>
          <a:p>
            <a:pPr>
              <a:buFont typeface="Arial" pitchFamily="34" charset="0"/>
              <a:buChar char="•"/>
            </a:pPr>
            <a:r>
              <a:rPr lang="en-US" sz="2000" dirty="0" smtClean="0"/>
              <a:t>We  are working  workshop with University and architectural students about  cultural heritage</a:t>
            </a:r>
            <a:endParaRPr lang="tr-TR" sz="2000" dirty="0" smtClean="0"/>
          </a:p>
          <a:p>
            <a:pPr>
              <a:buFont typeface="Arial" pitchFamily="34" charset="0"/>
              <a:buChar char="•"/>
            </a:pPr>
            <a:endParaRPr lang="en-US" sz="2000" dirty="0" smtClean="0"/>
          </a:p>
          <a:p>
            <a:pPr>
              <a:buFont typeface="Arial" pitchFamily="34" charset="0"/>
              <a:buChar char="•"/>
            </a:pPr>
            <a:r>
              <a:rPr lang="en-US" sz="2000" dirty="0" smtClean="0"/>
              <a:t>  We use 5 senses for Cultural Heritage awareness</a:t>
            </a:r>
            <a:r>
              <a:rPr lang="tr-TR" sz="2000" dirty="0" smtClean="0"/>
              <a:t> </a:t>
            </a:r>
            <a:r>
              <a:rPr lang="en-US" sz="2000" dirty="0" smtClean="0"/>
              <a:t>of Cultural Heritage every where</a:t>
            </a:r>
            <a:endParaRPr lang="tr-TR" sz="2000" dirty="0"/>
          </a:p>
        </p:txBody>
      </p:sp>
      <p:pic>
        <p:nvPicPr>
          <p:cNvPr id="15" name="14 Resim" descr="12.06.2017 ANAYURT_20170612_3 (1).jpg"/>
          <p:cNvPicPr>
            <a:picLocks noChangeAspect="1"/>
          </p:cNvPicPr>
          <p:nvPr/>
        </p:nvPicPr>
        <p:blipFill>
          <a:blip r:embed="rId2" cstate="print"/>
          <a:stretch>
            <a:fillRect/>
          </a:stretch>
        </p:blipFill>
        <p:spPr>
          <a:xfrm>
            <a:off x="5286380" y="3857628"/>
            <a:ext cx="3357586" cy="2648020"/>
          </a:xfrm>
          <a:prstGeom prst="rect">
            <a:avLst/>
          </a:prstGeom>
          <a:ln>
            <a:noFill/>
          </a:ln>
          <a:effectLst>
            <a:softEdge rad="112500"/>
          </a:effectLst>
        </p:spPr>
      </p:pic>
      <p:pic>
        <p:nvPicPr>
          <p:cNvPr id="1026" name="Picture 2" descr="C:\Users\pc\Desktop\Rusya\DSC_0212.JPG"/>
          <p:cNvPicPr>
            <a:picLocks noChangeAspect="1" noChangeArrowheads="1"/>
          </p:cNvPicPr>
          <p:nvPr/>
        </p:nvPicPr>
        <p:blipFill>
          <a:blip r:embed="rId3" cstate="print"/>
          <a:srcRect/>
          <a:stretch>
            <a:fillRect/>
          </a:stretch>
        </p:blipFill>
        <p:spPr bwMode="auto">
          <a:xfrm>
            <a:off x="500034" y="3643314"/>
            <a:ext cx="4500594" cy="3000396"/>
          </a:xfrm>
          <a:prstGeom prst="rect">
            <a:avLst/>
          </a:prstGeom>
          <a:ln>
            <a:noFill/>
          </a:ln>
          <a:effectLst>
            <a:softEdge rad="112500"/>
          </a:effectLst>
        </p:spPr>
      </p:pic>
      <p:pic>
        <p:nvPicPr>
          <p:cNvPr id="1027" name="Picture 3" descr="C:\Users\pc\Desktop\Rusya\DSC_0324.JPG"/>
          <p:cNvPicPr>
            <a:picLocks noChangeAspect="1" noChangeArrowheads="1"/>
          </p:cNvPicPr>
          <p:nvPr/>
        </p:nvPicPr>
        <p:blipFill>
          <a:blip r:embed="rId4" cstate="print"/>
          <a:srcRect/>
          <a:stretch>
            <a:fillRect/>
          </a:stretch>
        </p:blipFill>
        <p:spPr bwMode="auto">
          <a:xfrm>
            <a:off x="4929190" y="1071546"/>
            <a:ext cx="4093041" cy="27286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071538" y="1571612"/>
            <a:ext cx="7429552" cy="2677656"/>
          </a:xfrm>
          <a:prstGeom prst="rect">
            <a:avLst/>
          </a:prstGeom>
        </p:spPr>
        <p:txBody>
          <a:bodyPr wrap="square">
            <a:spAutoFit/>
          </a:bodyPr>
          <a:lstStyle/>
          <a:p>
            <a:pPr algn="ctr"/>
            <a:r>
              <a:rPr lang="en-US" sz="2400" dirty="0" smtClean="0"/>
              <a:t>Cultural Heritage is </a:t>
            </a:r>
            <a:r>
              <a:rPr lang="en-US" sz="2400" dirty="0" err="1" smtClean="0"/>
              <a:t>memory.İf</a:t>
            </a:r>
            <a:r>
              <a:rPr lang="en-US" sz="2400" dirty="0" smtClean="0"/>
              <a:t> you </a:t>
            </a:r>
            <a:r>
              <a:rPr lang="en-US" sz="2400" dirty="0" err="1" smtClean="0"/>
              <a:t>dont</a:t>
            </a:r>
            <a:r>
              <a:rPr lang="en-US" sz="2400" dirty="0" smtClean="0"/>
              <a:t> have the memory, you  can not  </a:t>
            </a:r>
            <a:r>
              <a:rPr lang="en-US" sz="2400" dirty="0" err="1" smtClean="0"/>
              <a:t>not</a:t>
            </a:r>
            <a:r>
              <a:rPr lang="en-US" sz="2400" dirty="0" smtClean="0"/>
              <a:t> to be your future. </a:t>
            </a:r>
            <a:endParaRPr lang="tr-TR" sz="2400" dirty="0" smtClean="0"/>
          </a:p>
          <a:p>
            <a:pPr algn="ctr"/>
            <a:endParaRPr lang="tr-TR" sz="2400" dirty="0"/>
          </a:p>
          <a:p>
            <a:pPr algn="ctr"/>
            <a:r>
              <a:rPr lang="en-US" sz="2400" dirty="0" smtClean="0"/>
              <a:t>As the Ankara Branch of the Chamber of Architects, we continue to struggle to develop the protection of cultural, natural and historical heritage and create awareness in the community.</a:t>
            </a:r>
            <a:r>
              <a:rPr lang="tr-TR" sz="2400" dirty="0" smtClean="0"/>
              <a:t> </a:t>
            </a:r>
            <a:endParaRPr lang="tr-TR" sz="2400" dirty="0"/>
          </a:p>
        </p:txBody>
      </p:sp>
      <p:sp>
        <p:nvSpPr>
          <p:cNvPr id="3" name="2 Dikdörtgen"/>
          <p:cNvSpPr/>
          <p:nvPr/>
        </p:nvSpPr>
        <p:spPr>
          <a:xfrm>
            <a:off x="2000232" y="4857760"/>
            <a:ext cx="5500726" cy="954107"/>
          </a:xfrm>
          <a:prstGeom prst="rect">
            <a:avLst/>
          </a:prstGeom>
        </p:spPr>
        <p:txBody>
          <a:bodyPr wrap="square">
            <a:spAutoFit/>
          </a:bodyPr>
          <a:lstStyle/>
          <a:p>
            <a:pPr algn="ctr"/>
            <a:r>
              <a:rPr lang="az-Cyrl-AZ" sz="2800" dirty="0" smtClean="0"/>
              <a:t>Благодарю</a:t>
            </a:r>
            <a:r>
              <a:rPr lang="ru-RU" sz="2800" dirty="0" smtClean="0"/>
              <a:t> </a:t>
            </a:r>
            <a:r>
              <a:rPr lang="ru-RU" sz="2800" smtClean="0"/>
              <a:t>за внимание!</a:t>
            </a:r>
            <a:endParaRPr lang="ru-RU" sz="2800" dirty="0" smtClean="0"/>
          </a:p>
          <a:p>
            <a:pPr algn="ctr"/>
            <a:r>
              <a:rPr lang="tr-TR" sz="2800" dirty="0" smtClean="0"/>
              <a:t>Thanks…Teşekkürler</a:t>
            </a:r>
            <a:endParaRPr lang="tr-TR"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G_9379.JPG"/>
          <p:cNvPicPr>
            <a:picLocks noChangeAspect="1"/>
          </p:cNvPicPr>
          <p:nvPr/>
        </p:nvPicPr>
        <p:blipFill>
          <a:blip r:embed="rId2" cstate="print"/>
          <a:stretch>
            <a:fillRect/>
          </a:stretch>
        </p:blipFill>
        <p:spPr>
          <a:xfrm>
            <a:off x="-71470" y="0"/>
            <a:ext cx="9215470" cy="6911604"/>
          </a:xfrm>
          <a:prstGeom prst="rect">
            <a:avLst/>
          </a:prstGeom>
          <a:ln>
            <a:noFill/>
          </a:ln>
          <a:effectLst>
            <a:softEdge rad="112500"/>
          </a:effectLst>
        </p:spPr>
      </p:pic>
      <p:sp>
        <p:nvSpPr>
          <p:cNvPr id="5" name="4 Metin kutusu"/>
          <p:cNvSpPr txBox="1"/>
          <p:nvPr/>
        </p:nvSpPr>
        <p:spPr>
          <a:xfrm>
            <a:off x="0" y="71414"/>
            <a:ext cx="8143932" cy="707886"/>
          </a:xfrm>
          <a:prstGeom prst="rect">
            <a:avLst/>
          </a:prstGeom>
          <a:noFill/>
        </p:spPr>
        <p:txBody>
          <a:bodyPr wrap="square" rtlCol="0">
            <a:spAutoFit/>
          </a:bodyPr>
          <a:lstStyle/>
          <a:p>
            <a:r>
              <a:rPr lang="tr-TR" sz="2000" dirty="0" err="1" smtClean="0">
                <a:solidFill>
                  <a:schemeClr val="bg1"/>
                </a:solidFill>
              </a:rPr>
              <a:t>Aleksander</a:t>
            </a:r>
            <a:r>
              <a:rPr lang="tr-TR" sz="2000" dirty="0" smtClean="0">
                <a:solidFill>
                  <a:schemeClr val="bg1"/>
                </a:solidFill>
              </a:rPr>
              <a:t> </a:t>
            </a:r>
            <a:r>
              <a:rPr lang="tr-TR" sz="2000" dirty="0" err="1" smtClean="0">
                <a:solidFill>
                  <a:schemeClr val="bg1"/>
                </a:solidFill>
              </a:rPr>
              <a:t>Nevsky</a:t>
            </a:r>
            <a:r>
              <a:rPr lang="tr-TR" sz="2000" dirty="0" smtClean="0">
                <a:solidFill>
                  <a:schemeClr val="bg1"/>
                </a:solidFill>
              </a:rPr>
              <a:t> </a:t>
            </a:r>
            <a:r>
              <a:rPr lang="tr-TR" sz="2000" dirty="0" err="1" smtClean="0">
                <a:solidFill>
                  <a:schemeClr val="bg1"/>
                </a:solidFill>
              </a:rPr>
              <a:t>Catedral</a:t>
            </a:r>
            <a:r>
              <a:rPr lang="tr-TR" sz="2000" dirty="0" smtClean="0">
                <a:solidFill>
                  <a:schemeClr val="bg1"/>
                </a:solidFill>
              </a:rPr>
              <a:t> </a:t>
            </a:r>
            <a:r>
              <a:rPr lang="tr-TR" sz="2000" dirty="0" err="1" smtClean="0">
                <a:solidFill>
                  <a:schemeClr val="bg1"/>
                </a:solidFill>
              </a:rPr>
              <a:t>was</a:t>
            </a:r>
            <a:r>
              <a:rPr lang="tr-TR" sz="2000" dirty="0" smtClean="0">
                <a:solidFill>
                  <a:schemeClr val="bg1"/>
                </a:solidFill>
              </a:rPr>
              <a:t> </a:t>
            </a:r>
            <a:r>
              <a:rPr lang="tr-TR" sz="2000" dirty="0" err="1" smtClean="0">
                <a:solidFill>
                  <a:schemeClr val="bg1"/>
                </a:solidFill>
              </a:rPr>
              <a:t>built</a:t>
            </a:r>
            <a:r>
              <a:rPr lang="tr-TR" sz="2000" dirty="0" smtClean="0">
                <a:solidFill>
                  <a:schemeClr val="bg1"/>
                </a:solidFill>
              </a:rPr>
              <a:t> in 19.yy </a:t>
            </a:r>
            <a:r>
              <a:rPr lang="tr-TR" sz="2000" dirty="0" err="1" smtClean="0">
                <a:solidFill>
                  <a:schemeClr val="bg1"/>
                </a:solidFill>
              </a:rPr>
              <a:t>by</a:t>
            </a:r>
            <a:r>
              <a:rPr lang="tr-TR" sz="2000" dirty="0" smtClean="0">
                <a:solidFill>
                  <a:schemeClr val="bg1"/>
                </a:solidFill>
              </a:rPr>
              <a:t> </a:t>
            </a:r>
            <a:r>
              <a:rPr lang="tr-TR" sz="2000" dirty="0" err="1" smtClean="0">
                <a:solidFill>
                  <a:schemeClr val="bg1"/>
                </a:solidFill>
              </a:rPr>
              <a:t>russian</a:t>
            </a:r>
            <a:r>
              <a:rPr lang="tr-TR" sz="2000" dirty="0" smtClean="0">
                <a:solidFill>
                  <a:schemeClr val="bg1"/>
                </a:solidFill>
              </a:rPr>
              <a:t> </a:t>
            </a:r>
            <a:r>
              <a:rPr lang="tr-TR" sz="2000" dirty="0" err="1" smtClean="0">
                <a:solidFill>
                  <a:schemeClr val="bg1"/>
                </a:solidFill>
              </a:rPr>
              <a:t>architecture</a:t>
            </a:r>
            <a:r>
              <a:rPr lang="tr-TR" sz="2000" dirty="0" smtClean="0">
                <a:solidFill>
                  <a:schemeClr val="bg1"/>
                </a:solidFill>
              </a:rPr>
              <a:t> in Kars .</a:t>
            </a:r>
            <a:r>
              <a:rPr lang="tr-TR" sz="2000" dirty="0" err="1" smtClean="0">
                <a:solidFill>
                  <a:schemeClr val="bg1"/>
                </a:solidFill>
              </a:rPr>
              <a:t>Now</a:t>
            </a:r>
            <a:r>
              <a:rPr lang="tr-TR" sz="2000" dirty="0" smtClean="0">
                <a:solidFill>
                  <a:schemeClr val="bg1"/>
                </a:solidFill>
              </a:rPr>
              <a:t> </a:t>
            </a:r>
            <a:r>
              <a:rPr lang="tr-TR" sz="2000" dirty="0" err="1" smtClean="0">
                <a:solidFill>
                  <a:schemeClr val="bg1"/>
                </a:solidFill>
              </a:rPr>
              <a:t>The</a:t>
            </a:r>
            <a:r>
              <a:rPr lang="tr-TR" sz="2000" dirty="0" smtClean="0">
                <a:solidFill>
                  <a:schemeClr val="bg1"/>
                </a:solidFill>
              </a:rPr>
              <a:t> </a:t>
            </a:r>
            <a:r>
              <a:rPr lang="tr-TR" sz="2000" dirty="0" err="1" smtClean="0">
                <a:solidFill>
                  <a:schemeClr val="bg1"/>
                </a:solidFill>
              </a:rPr>
              <a:t>building</a:t>
            </a:r>
            <a:r>
              <a:rPr lang="tr-TR" sz="2000" dirty="0" smtClean="0">
                <a:solidFill>
                  <a:schemeClr val="bg1"/>
                </a:solidFill>
              </a:rPr>
              <a:t> is </a:t>
            </a:r>
            <a:r>
              <a:rPr lang="tr-TR" sz="2000" dirty="0" err="1" smtClean="0">
                <a:solidFill>
                  <a:schemeClr val="bg1"/>
                </a:solidFill>
              </a:rPr>
              <a:t>using</a:t>
            </a:r>
            <a:r>
              <a:rPr lang="tr-TR" sz="2000" dirty="0" smtClean="0">
                <a:solidFill>
                  <a:schemeClr val="bg1"/>
                </a:solidFill>
              </a:rPr>
              <a:t> Fethiye </a:t>
            </a:r>
            <a:r>
              <a:rPr lang="tr-TR" sz="2000" dirty="0" err="1" smtClean="0">
                <a:solidFill>
                  <a:schemeClr val="bg1"/>
                </a:solidFill>
              </a:rPr>
              <a:t>Mosque</a:t>
            </a:r>
            <a:endParaRPr lang="tr-TR" sz="2000" dirty="0">
              <a:solidFill>
                <a:schemeClr val="bg1"/>
              </a:solidFill>
            </a:endParaRPr>
          </a:p>
        </p:txBody>
      </p:sp>
      <p:sp>
        <p:nvSpPr>
          <p:cNvPr id="6" name="5 Dikdörtgen"/>
          <p:cNvSpPr/>
          <p:nvPr/>
        </p:nvSpPr>
        <p:spPr>
          <a:xfrm>
            <a:off x="0" y="6143644"/>
            <a:ext cx="91440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400" dirty="0" smtClean="0"/>
              <a:t>Turkish and Russian common cultural heritage in Kars </a:t>
            </a:r>
            <a:endParaRPr lang="tr-T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20170905_074506.jpg"/>
          <p:cNvPicPr>
            <a:picLocks noChangeAspect="1"/>
          </p:cNvPicPr>
          <p:nvPr/>
        </p:nvPicPr>
        <p:blipFill>
          <a:blip r:embed="rId2" cstate="print"/>
          <a:stretch>
            <a:fillRect/>
          </a:stretch>
        </p:blipFill>
        <p:spPr>
          <a:xfrm>
            <a:off x="1" y="-1"/>
            <a:ext cx="9001155" cy="6896047"/>
          </a:xfrm>
          <a:prstGeom prst="rect">
            <a:avLst/>
          </a:prstGeom>
          <a:ln>
            <a:noFill/>
          </a:ln>
          <a:effectLst>
            <a:softEdge rad="112500"/>
          </a:effectLst>
        </p:spPr>
      </p:pic>
      <p:sp>
        <p:nvSpPr>
          <p:cNvPr id="4" name="3 Dikdörtgen"/>
          <p:cNvSpPr/>
          <p:nvPr/>
        </p:nvSpPr>
        <p:spPr>
          <a:xfrm>
            <a:off x="0" y="6143644"/>
            <a:ext cx="91440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400" dirty="0" smtClean="0"/>
              <a:t>Turkish and Russian common cultural heritage in Kars </a:t>
            </a:r>
            <a:endParaRPr lang="tr-T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20170905_081048.jpg"/>
          <p:cNvPicPr>
            <a:picLocks noChangeAspect="1"/>
          </p:cNvPicPr>
          <p:nvPr/>
        </p:nvPicPr>
        <p:blipFill>
          <a:blip r:embed="rId2" cstate="print"/>
          <a:stretch>
            <a:fillRect/>
          </a:stretch>
        </p:blipFill>
        <p:spPr>
          <a:xfrm>
            <a:off x="142844" y="142852"/>
            <a:ext cx="5572164" cy="3134342"/>
          </a:xfrm>
          <a:prstGeom prst="rect">
            <a:avLst/>
          </a:prstGeom>
          <a:ln>
            <a:noFill/>
          </a:ln>
          <a:effectLst>
            <a:softEdge rad="112500"/>
          </a:effectLst>
        </p:spPr>
      </p:pic>
      <p:pic>
        <p:nvPicPr>
          <p:cNvPr id="5" name="4 Resim" descr="20170905_080803.jpg"/>
          <p:cNvPicPr>
            <a:picLocks noChangeAspect="1"/>
          </p:cNvPicPr>
          <p:nvPr/>
        </p:nvPicPr>
        <p:blipFill>
          <a:blip r:embed="rId3" cstate="print"/>
          <a:stretch>
            <a:fillRect/>
          </a:stretch>
        </p:blipFill>
        <p:spPr>
          <a:xfrm>
            <a:off x="5786446" y="3357562"/>
            <a:ext cx="3175023" cy="1785950"/>
          </a:xfrm>
          <a:prstGeom prst="rect">
            <a:avLst/>
          </a:prstGeom>
          <a:ln>
            <a:noFill/>
          </a:ln>
          <a:effectLst>
            <a:softEdge rad="112500"/>
          </a:effectLst>
        </p:spPr>
      </p:pic>
      <p:pic>
        <p:nvPicPr>
          <p:cNvPr id="6" name="5 Resim" descr="IMG_9422.JPG"/>
          <p:cNvPicPr>
            <a:picLocks noChangeAspect="1"/>
          </p:cNvPicPr>
          <p:nvPr/>
        </p:nvPicPr>
        <p:blipFill>
          <a:blip r:embed="rId4" cstate="print"/>
          <a:stretch>
            <a:fillRect/>
          </a:stretch>
        </p:blipFill>
        <p:spPr>
          <a:xfrm>
            <a:off x="5715008" y="857232"/>
            <a:ext cx="3143272" cy="2357454"/>
          </a:xfrm>
          <a:prstGeom prst="rect">
            <a:avLst/>
          </a:prstGeom>
          <a:ln>
            <a:noFill/>
          </a:ln>
          <a:effectLst>
            <a:softEdge rad="112500"/>
          </a:effectLst>
        </p:spPr>
      </p:pic>
      <p:pic>
        <p:nvPicPr>
          <p:cNvPr id="8" name="7 Resim" descr="IMG_9321.JPG"/>
          <p:cNvPicPr>
            <a:picLocks noChangeAspect="1"/>
          </p:cNvPicPr>
          <p:nvPr/>
        </p:nvPicPr>
        <p:blipFill>
          <a:blip r:embed="rId5" cstate="print"/>
          <a:stretch>
            <a:fillRect/>
          </a:stretch>
        </p:blipFill>
        <p:spPr>
          <a:xfrm>
            <a:off x="214282" y="3357562"/>
            <a:ext cx="5429288" cy="3093594"/>
          </a:xfrm>
          <a:prstGeom prst="rect">
            <a:avLst/>
          </a:prstGeom>
          <a:ln>
            <a:noFill/>
          </a:ln>
          <a:effectLst>
            <a:softEdge rad="112500"/>
          </a:effectLst>
        </p:spPr>
      </p:pic>
      <p:sp>
        <p:nvSpPr>
          <p:cNvPr id="10" name="9 Dikdörtgen"/>
          <p:cNvSpPr/>
          <p:nvPr/>
        </p:nvSpPr>
        <p:spPr>
          <a:xfrm>
            <a:off x="0" y="6143644"/>
            <a:ext cx="91440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400" dirty="0" smtClean="0"/>
              <a:t>Turkish and Russian common cultural heritage in Kars </a:t>
            </a:r>
            <a:endParaRPr lang="tr-T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IMG_9425.JPG"/>
          <p:cNvPicPr>
            <a:picLocks noGrp="1" noChangeAspect="1"/>
          </p:cNvPicPr>
          <p:nvPr>
            <p:ph idx="1"/>
          </p:nvPr>
        </p:nvPicPr>
        <p:blipFill>
          <a:blip r:embed="rId2" cstate="print"/>
          <a:stretch>
            <a:fillRect/>
          </a:stretch>
        </p:blipFill>
        <p:spPr>
          <a:xfrm>
            <a:off x="0" y="0"/>
            <a:ext cx="9144000" cy="6858000"/>
          </a:xfrm>
        </p:spPr>
      </p:pic>
      <p:sp>
        <p:nvSpPr>
          <p:cNvPr id="5" name="4 Dikdörtgen"/>
          <p:cNvSpPr/>
          <p:nvPr/>
        </p:nvSpPr>
        <p:spPr>
          <a:xfrm>
            <a:off x="0" y="6143644"/>
            <a:ext cx="91440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400" dirty="0" smtClean="0"/>
              <a:t>Turkish and Russian common cultural heritage in Kars </a:t>
            </a:r>
            <a:endParaRPr lang="tr-T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terina kÃ¶ÅkÃ¼ ile ilgili gÃ¶rsel sonucu"/>
          <p:cNvPicPr>
            <a:picLocks noChangeAspect="1" noChangeArrowheads="1"/>
          </p:cNvPicPr>
          <p:nvPr/>
        </p:nvPicPr>
        <p:blipFill>
          <a:blip r:embed="rId2"/>
          <a:srcRect/>
          <a:stretch>
            <a:fillRect/>
          </a:stretch>
        </p:blipFill>
        <p:spPr bwMode="auto">
          <a:xfrm>
            <a:off x="0" y="1071546"/>
            <a:ext cx="9167551" cy="5786454"/>
          </a:xfrm>
          <a:prstGeom prst="rect">
            <a:avLst/>
          </a:prstGeom>
          <a:ln>
            <a:noFill/>
          </a:ln>
          <a:effectLst>
            <a:softEdge rad="112500"/>
          </a:effectLst>
        </p:spPr>
      </p:pic>
      <p:sp>
        <p:nvSpPr>
          <p:cNvPr id="5" name="4 Dikdörtgen"/>
          <p:cNvSpPr/>
          <p:nvPr/>
        </p:nvSpPr>
        <p:spPr>
          <a:xfrm>
            <a:off x="0" y="6143644"/>
            <a:ext cx="91440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400" dirty="0" smtClean="0"/>
              <a:t>Turkish and Russian common cultural heritage in Kars </a:t>
            </a:r>
            <a:endParaRPr lang="tr-TR" sz="2400" dirty="0"/>
          </a:p>
        </p:txBody>
      </p:sp>
      <p:pic>
        <p:nvPicPr>
          <p:cNvPr id="6" name="5 Resim" descr="katherina baltacı aşkı.jpg"/>
          <p:cNvPicPr>
            <a:picLocks noChangeAspect="1"/>
          </p:cNvPicPr>
          <p:nvPr/>
        </p:nvPicPr>
        <p:blipFill>
          <a:blip r:embed="rId3"/>
          <a:stretch>
            <a:fillRect/>
          </a:stretch>
        </p:blipFill>
        <p:spPr>
          <a:xfrm>
            <a:off x="214282" y="285728"/>
            <a:ext cx="1846264" cy="2873563"/>
          </a:xfrm>
          <a:prstGeom prst="rect">
            <a:avLst/>
          </a:prstGeom>
          <a:ln>
            <a:noFill/>
          </a:ln>
          <a:effectLst>
            <a:softEdge rad="112500"/>
          </a:effectLst>
        </p:spPr>
      </p:pic>
      <p:sp>
        <p:nvSpPr>
          <p:cNvPr id="7" name="6 Metin kutusu"/>
          <p:cNvSpPr txBox="1"/>
          <p:nvPr/>
        </p:nvSpPr>
        <p:spPr>
          <a:xfrm>
            <a:off x="2285984" y="500042"/>
            <a:ext cx="6215106" cy="369332"/>
          </a:xfrm>
          <a:prstGeom prst="rect">
            <a:avLst/>
          </a:prstGeom>
          <a:noFill/>
        </p:spPr>
        <p:txBody>
          <a:bodyPr wrap="square" rtlCol="0">
            <a:spAutoFit/>
          </a:bodyPr>
          <a:lstStyle/>
          <a:p>
            <a:r>
              <a:rPr lang="tr-TR" dirty="0" err="1" smtClean="0"/>
              <a:t>Catherina</a:t>
            </a:r>
            <a:r>
              <a:rPr lang="tr-TR" dirty="0" smtClean="0"/>
              <a:t> </a:t>
            </a:r>
            <a:r>
              <a:rPr lang="tr-TR" dirty="0" err="1" smtClean="0"/>
              <a:t>Pavilion</a:t>
            </a:r>
            <a:r>
              <a:rPr lang="tr-TR" dirty="0" smtClean="0"/>
              <a:t> </a:t>
            </a:r>
            <a:r>
              <a:rPr lang="tr-TR" dirty="0" err="1" smtClean="0"/>
              <a:t>was</a:t>
            </a:r>
            <a:r>
              <a:rPr lang="tr-TR" dirty="0" smtClean="0"/>
              <a:t> </a:t>
            </a:r>
            <a:r>
              <a:rPr lang="tr-TR" dirty="0" err="1" smtClean="0"/>
              <a:t>built</a:t>
            </a:r>
            <a:r>
              <a:rPr lang="tr-TR" dirty="0" smtClean="0"/>
              <a:t> on 1896 </a:t>
            </a:r>
            <a:r>
              <a:rPr lang="tr-TR" dirty="0" err="1" smtClean="0"/>
              <a:t>by</a:t>
            </a:r>
            <a:r>
              <a:rPr lang="tr-TR" dirty="0" smtClean="0"/>
              <a:t> 2.</a:t>
            </a:r>
            <a:r>
              <a:rPr lang="tr-TR" dirty="0" err="1" smtClean="0"/>
              <a:t>Nikola</a:t>
            </a:r>
            <a:endParaRPr lang="tr-T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2"/>
          <a:srcRect/>
          <a:stretch>
            <a:fillRect/>
          </a:stretch>
        </p:blipFill>
        <p:spPr bwMode="auto">
          <a:xfrm>
            <a:off x="142844" y="1000108"/>
            <a:ext cx="8882074" cy="5857892"/>
          </a:xfrm>
          <a:prstGeom prst="rect">
            <a:avLst/>
          </a:prstGeom>
          <a:ln>
            <a:noFill/>
          </a:ln>
          <a:effectLst>
            <a:softEdge rad="112500"/>
          </a:effectLst>
        </p:spPr>
      </p:pic>
      <p:sp>
        <p:nvSpPr>
          <p:cNvPr id="6" name="5 Dikdörtgen"/>
          <p:cNvSpPr/>
          <p:nvPr/>
        </p:nvSpPr>
        <p:spPr>
          <a:xfrm>
            <a:off x="0" y="6143644"/>
            <a:ext cx="91440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400" dirty="0" smtClean="0"/>
              <a:t>Turkish and Russian common cultural heritage in Kars </a:t>
            </a:r>
            <a:endParaRPr lang="tr-TR" sz="2400" dirty="0"/>
          </a:p>
        </p:txBody>
      </p:sp>
      <p:sp>
        <p:nvSpPr>
          <p:cNvPr id="7" name="6 Metin kutusu"/>
          <p:cNvSpPr txBox="1"/>
          <p:nvPr/>
        </p:nvSpPr>
        <p:spPr>
          <a:xfrm>
            <a:off x="3714744" y="285728"/>
            <a:ext cx="5214942"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tr-TR" dirty="0" err="1" smtClean="0"/>
              <a:t>The</a:t>
            </a:r>
            <a:r>
              <a:rPr lang="tr-TR" dirty="0" smtClean="0"/>
              <a:t> </a:t>
            </a:r>
            <a:r>
              <a:rPr lang="tr-TR" dirty="0" err="1" smtClean="0"/>
              <a:t>most</a:t>
            </a:r>
            <a:r>
              <a:rPr lang="tr-TR" dirty="0" smtClean="0"/>
              <a:t> </a:t>
            </a:r>
            <a:r>
              <a:rPr lang="tr-TR" dirty="0" err="1" smtClean="0"/>
              <a:t>dangeorus</a:t>
            </a:r>
            <a:r>
              <a:rPr lang="tr-TR" dirty="0" smtClean="0"/>
              <a:t> </a:t>
            </a:r>
            <a:r>
              <a:rPr lang="tr-TR" dirty="0" err="1" smtClean="0"/>
              <a:t>road</a:t>
            </a:r>
            <a:r>
              <a:rPr lang="tr-TR" dirty="0" smtClean="0"/>
              <a:t>  in </a:t>
            </a:r>
            <a:r>
              <a:rPr lang="tr-TR" dirty="0" err="1" smtClean="0"/>
              <a:t>the</a:t>
            </a:r>
            <a:r>
              <a:rPr lang="tr-TR" dirty="0" smtClean="0"/>
              <a:t> </a:t>
            </a:r>
            <a:r>
              <a:rPr lang="tr-TR" dirty="0" err="1" smtClean="0"/>
              <a:t>world</a:t>
            </a:r>
            <a:r>
              <a:rPr lang="tr-TR" dirty="0" smtClean="0"/>
              <a:t> </a:t>
            </a:r>
            <a:r>
              <a:rPr lang="tr-TR" dirty="0" err="1" smtClean="0"/>
              <a:t>was</a:t>
            </a:r>
            <a:r>
              <a:rPr lang="tr-TR" dirty="0" smtClean="0"/>
              <a:t> </a:t>
            </a:r>
            <a:r>
              <a:rPr lang="tr-TR" dirty="0" err="1" smtClean="0"/>
              <a:t>built</a:t>
            </a:r>
            <a:r>
              <a:rPr lang="tr-TR" dirty="0" smtClean="0"/>
              <a:t> on 1916 </a:t>
            </a:r>
            <a:r>
              <a:rPr lang="tr-TR" dirty="0" err="1" smtClean="0"/>
              <a:t>by</a:t>
            </a:r>
            <a:r>
              <a:rPr lang="tr-TR" dirty="0" smtClean="0"/>
              <a:t> </a:t>
            </a:r>
            <a:r>
              <a:rPr lang="tr-TR" dirty="0" err="1" smtClean="0"/>
              <a:t>russian</a:t>
            </a:r>
            <a:r>
              <a:rPr lang="tr-TR" dirty="0" smtClean="0"/>
              <a:t> </a:t>
            </a:r>
            <a:r>
              <a:rPr lang="tr-TR" dirty="0" err="1" smtClean="0"/>
              <a:t>soldier</a:t>
            </a:r>
            <a:r>
              <a:rPr lang="tr-TR" dirty="0" smtClean="0"/>
              <a:t> at Bayburt in </a:t>
            </a:r>
            <a:r>
              <a:rPr lang="tr-TR" dirty="0" err="1" smtClean="0"/>
              <a:t>Turkey</a:t>
            </a:r>
            <a:r>
              <a:rPr lang="tr-TR" dirty="0" smtClean="0"/>
              <a:t> </a:t>
            </a:r>
            <a:endParaRPr lang="tr-TR" dirty="0"/>
          </a:p>
        </p:txBody>
      </p:sp>
      <p:pic>
        <p:nvPicPr>
          <p:cNvPr id="1028" name="Picture 4" descr="bayburt tehlikeli yol ruslar ile ilgili gÃ¶rsel sonucu"/>
          <p:cNvPicPr>
            <a:picLocks noChangeAspect="1" noChangeArrowheads="1"/>
          </p:cNvPicPr>
          <p:nvPr/>
        </p:nvPicPr>
        <p:blipFill>
          <a:blip r:embed="rId3"/>
          <a:srcRect t="10417" r="9374" b="12499"/>
          <a:stretch>
            <a:fillRect/>
          </a:stretch>
        </p:blipFill>
        <p:spPr bwMode="auto">
          <a:xfrm>
            <a:off x="357158" y="214290"/>
            <a:ext cx="3143272" cy="2005191"/>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a:xfrm>
            <a:off x="685800" y="1142984"/>
            <a:ext cx="8458200" cy="1222375"/>
          </a:xfrm>
          <a:prstGeom prst="rect">
            <a:avLst/>
          </a:prstGeom>
        </p:spPr>
        <p:txBody>
          <a:bodyPr vert="horz" anchor="t">
            <a:normAutofit/>
          </a:bodyPr>
          <a:lstStyle/>
          <a:p>
            <a:pPr algn="ctr"/>
            <a:endParaRPr lang="tr-TR" sz="2000" dirty="0"/>
          </a:p>
        </p:txBody>
      </p:sp>
      <p:pic>
        <p:nvPicPr>
          <p:cNvPr id="1026" name="Picture 2" descr="C:\Users\pc\Desktop\Rusya\ryazan and ankara.jpg"/>
          <p:cNvPicPr>
            <a:picLocks noChangeAspect="1" noChangeArrowheads="1"/>
          </p:cNvPicPr>
          <p:nvPr/>
        </p:nvPicPr>
        <p:blipFill>
          <a:blip r:embed="rId2"/>
          <a:srcRect t="4629" r="-473" b="1630"/>
          <a:stretch>
            <a:fillRect/>
          </a:stretch>
        </p:blipFill>
        <p:spPr bwMode="auto">
          <a:xfrm>
            <a:off x="285720" y="785794"/>
            <a:ext cx="8572560" cy="5786478"/>
          </a:xfrm>
          <a:prstGeom prst="rect">
            <a:avLst/>
          </a:prstGeom>
          <a:ln>
            <a:noFill/>
          </a:ln>
          <a:effectLst>
            <a:softEdge rad="112500"/>
          </a:effectLst>
        </p:spPr>
      </p:pic>
      <p:sp>
        <p:nvSpPr>
          <p:cNvPr id="9" name="8 Oval"/>
          <p:cNvSpPr/>
          <p:nvPr/>
        </p:nvSpPr>
        <p:spPr>
          <a:xfrm>
            <a:off x="4572000" y="1785926"/>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a:off x="4786314" y="1702346"/>
            <a:ext cx="1143008" cy="369332"/>
          </a:xfrm>
          <a:prstGeom prst="rect">
            <a:avLst/>
          </a:prstGeom>
          <a:noFill/>
        </p:spPr>
        <p:txBody>
          <a:bodyPr wrap="square" rtlCol="0">
            <a:spAutoFit/>
          </a:bodyPr>
          <a:lstStyle/>
          <a:p>
            <a:r>
              <a:rPr lang="tr-TR" b="1" dirty="0" err="1" smtClean="0">
                <a:solidFill>
                  <a:schemeClr val="bg1"/>
                </a:solidFill>
              </a:rPr>
              <a:t>Ryazan</a:t>
            </a:r>
            <a:endParaRPr lang="tr-TR" b="1" dirty="0">
              <a:solidFill>
                <a:schemeClr val="bg1"/>
              </a:solidFill>
            </a:endParaRPr>
          </a:p>
        </p:txBody>
      </p:sp>
      <p:sp>
        <p:nvSpPr>
          <p:cNvPr id="13" name="12 Metin kutusu"/>
          <p:cNvSpPr txBox="1"/>
          <p:nvPr/>
        </p:nvSpPr>
        <p:spPr>
          <a:xfrm>
            <a:off x="3071802" y="4357694"/>
            <a:ext cx="1428760" cy="369332"/>
          </a:xfrm>
          <a:prstGeom prst="rect">
            <a:avLst/>
          </a:prstGeom>
          <a:noFill/>
        </p:spPr>
        <p:txBody>
          <a:bodyPr wrap="square" rtlCol="0">
            <a:spAutoFit/>
          </a:bodyPr>
          <a:lstStyle/>
          <a:p>
            <a:r>
              <a:rPr lang="tr-TR" b="1" dirty="0" err="1" smtClean="0">
                <a:solidFill>
                  <a:schemeClr val="bg1"/>
                </a:solidFill>
              </a:rPr>
              <a:t>Black</a:t>
            </a:r>
            <a:r>
              <a:rPr lang="tr-TR" b="1" dirty="0" smtClean="0">
                <a:solidFill>
                  <a:schemeClr val="bg1"/>
                </a:solidFill>
              </a:rPr>
              <a:t>  </a:t>
            </a:r>
            <a:r>
              <a:rPr lang="tr-TR" b="1" dirty="0" err="1" smtClean="0">
                <a:solidFill>
                  <a:schemeClr val="bg1"/>
                </a:solidFill>
              </a:rPr>
              <a:t>Sea</a:t>
            </a:r>
            <a:endParaRPr lang="tr-TR" b="1" dirty="0">
              <a:solidFill>
                <a:schemeClr val="bg1"/>
              </a:solidFill>
            </a:endParaRPr>
          </a:p>
        </p:txBody>
      </p:sp>
      <p:sp>
        <p:nvSpPr>
          <p:cNvPr id="14" name="13 Metin kutusu"/>
          <p:cNvSpPr txBox="1"/>
          <p:nvPr/>
        </p:nvSpPr>
        <p:spPr>
          <a:xfrm>
            <a:off x="1714480" y="6143644"/>
            <a:ext cx="1714512" cy="369332"/>
          </a:xfrm>
          <a:prstGeom prst="rect">
            <a:avLst/>
          </a:prstGeom>
          <a:noFill/>
        </p:spPr>
        <p:txBody>
          <a:bodyPr wrap="square" rtlCol="0">
            <a:spAutoFit/>
          </a:bodyPr>
          <a:lstStyle/>
          <a:p>
            <a:r>
              <a:rPr lang="tr-TR" b="1" dirty="0" err="1" smtClean="0">
                <a:solidFill>
                  <a:schemeClr val="bg1"/>
                </a:solidFill>
              </a:rPr>
              <a:t>Mediterranean</a:t>
            </a:r>
            <a:endParaRPr lang="tr-TR" b="1" dirty="0">
              <a:solidFill>
                <a:schemeClr val="bg1"/>
              </a:solidFill>
            </a:endParaRPr>
          </a:p>
        </p:txBody>
      </p:sp>
      <p:sp>
        <p:nvSpPr>
          <p:cNvPr id="15" name="14 Oval"/>
          <p:cNvSpPr/>
          <p:nvPr/>
        </p:nvSpPr>
        <p:spPr>
          <a:xfrm>
            <a:off x="5072066" y="4929198"/>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Metin kutusu"/>
          <p:cNvSpPr txBox="1"/>
          <p:nvPr/>
        </p:nvSpPr>
        <p:spPr>
          <a:xfrm>
            <a:off x="5214942" y="4845618"/>
            <a:ext cx="1143008" cy="369332"/>
          </a:xfrm>
          <a:prstGeom prst="rect">
            <a:avLst/>
          </a:prstGeom>
          <a:noFill/>
        </p:spPr>
        <p:txBody>
          <a:bodyPr wrap="square" rtlCol="0">
            <a:spAutoFit/>
          </a:bodyPr>
          <a:lstStyle/>
          <a:p>
            <a:r>
              <a:rPr lang="tr-TR" b="1" dirty="0" smtClean="0">
                <a:solidFill>
                  <a:schemeClr val="bg1"/>
                </a:solidFill>
              </a:rPr>
              <a:t>Kars</a:t>
            </a:r>
            <a:endParaRPr lang="tr-TR" b="1" dirty="0">
              <a:solidFill>
                <a:schemeClr val="bg1"/>
              </a:solidFill>
            </a:endParaRPr>
          </a:p>
        </p:txBody>
      </p:sp>
      <p:sp>
        <p:nvSpPr>
          <p:cNvPr id="18" name="17 Metin kutusu"/>
          <p:cNvSpPr txBox="1"/>
          <p:nvPr/>
        </p:nvSpPr>
        <p:spPr>
          <a:xfrm>
            <a:off x="5295904" y="1223946"/>
            <a:ext cx="1785950" cy="523220"/>
          </a:xfrm>
          <a:prstGeom prst="rect">
            <a:avLst/>
          </a:prstGeom>
          <a:noFill/>
        </p:spPr>
        <p:txBody>
          <a:bodyPr wrap="square" rtlCol="0">
            <a:spAutoFit/>
          </a:bodyPr>
          <a:lstStyle/>
          <a:p>
            <a:r>
              <a:rPr lang="tr-TR" sz="2800" b="1" dirty="0" smtClean="0">
                <a:solidFill>
                  <a:schemeClr val="bg1"/>
                </a:solidFill>
              </a:rPr>
              <a:t>RUSSIA</a:t>
            </a:r>
            <a:endParaRPr lang="tr-TR" sz="2800" b="1" dirty="0">
              <a:solidFill>
                <a:schemeClr val="bg1"/>
              </a:solidFill>
            </a:endParaRPr>
          </a:p>
        </p:txBody>
      </p:sp>
      <p:sp>
        <p:nvSpPr>
          <p:cNvPr id="19" name="18 Metin kutusu"/>
          <p:cNvSpPr txBox="1"/>
          <p:nvPr/>
        </p:nvSpPr>
        <p:spPr>
          <a:xfrm>
            <a:off x="0" y="142852"/>
            <a:ext cx="914400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sz="2800" b="1" dirty="0" smtClean="0"/>
              <a:t>   WHERE ARE WE?</a:t>
            </a:r>
            <a:endParaRPr lang="tr-TR" sz="2800" b="1" dirty="0"/>
          </a:p>
        </p:txBody>
      </p:sp>
      <p:sp>
        <p:nvSpPr>
          <p:cNvPr id="20" name="19 Dikdörtgen"/>
          <p:cNvSpPr/>
          <p:nvPr/>
        </p:nvSpPr>
        <p:spPr>
          <a:xfrm>
            <a:off x="214282" y="857232"/>
            <a:ext cx="8643998" cy="5786478"/>
          </a:xfrm>
          <a:prstGeom prst="rect">
            <a:avLst/>
          </a:prstGeom>
          <a:solidFill>
            <a:schemeClr val="tx1">
              <a:lumMod val="65000"/>
              <a:lumOff val="35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Oval"/>
          <p:cNvSpPr/>
          <p:nvPr/>
        </p:nvSpPr>
        <p:spPr>
          <a:xfrm>
            <a:off x="3428992" y="5143512"/>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Metin kutusu"/>
          <p:cNvSpPr txBox="1"/>
          <p:nvPr/>
        </p:nvSpPr>
        <p:spPr>
          <a:xfrm>
            <a:off x="3643306" y="5072074"/>
            <a:ext cx="1285884" cy="369332"/>
          </a:xfrm>
          <a:prstGeom prst="rect">
            <a:avLst/>
          </a:prstGeom>
          <a:noFill/>
        </p:spPr>
        <p:txBody>
          <a:bodyPr wrap="square" rtlCol="0">
            <a:spAutoFit/>
          </a:bodyPr>
          <a:lstStyle/>
          <a:p>
            <a:r>
              <a:rPr lang="tr-TR" b="1" dirty="0" smtClean="0">
                <a:solidFill>
                  <a:schemeClr val="bg1"/>
                </a:solidFill>
              </a:rPr>
              <a:t>Ankara</a:t>
            </a:r>
            <a:endParaRPr lang="tr-TR" b="1" dirty="0">
              <a:solidFill>
                <a:schemeClr val="bg1"/>
              </a:solidFill>
            </a:endParaRPr>
          </a:p>
        </p:txBody>
      </p:sp>
      <p:sp>
        <p:nvSpPr>
          <p:cNvPr id="17" name="16 Metin kutusu"/>
          <p:cNvSpPr txBox="1"/>
          <p:nvPr/>
        </p:nvSpPr>
        <p:spPr>
          <a:xfrm>
            <a:off x="2643174" y="5429264"/>
            <a:ext cx="1785950" cy="523220"/>
          </a:xfrm>
          <a:prstGeom prst="rect">
            <a:avLst/>
          </a:prstGeom>
          <a:noFill/>
        </p:spPr>
        <p:txBody>
          <a:bodyPr wrap="square" rtlCol="0">
            <a:spAutoFit/>
          </a:bodyPr>
          <a:lstStyle/>
          <a:p>
            <a:r>
              <a:rPr lang="tr-TR" sz="2800" b="1" dirty="0" smtClean="0">
                <a:solidFill>
                  <a:schemeClr val="bg1"/>
                </a:solidFill>
              </a:rPr>
              <a:t>TURKEY</a:t>
            </a:r>
            <a:endParaRPr lang="tr-TR" sz="2800" b="1" dirty="0">
              <a:solidFill>
                <a:schemeClr val="bg1"/>
              </a:solidFill>
            </a:endParaRPr>
          </a:p>
        </p:txBody>
      </p:sp>
      <p:sp>
        <p:nvSpPr>
          <p:cNvPr id="21" name="20 Metin kutusu"/>
          <p:cNvSpPr txBox="1"/>
          <p:nvPr/>
        </p:nvSpPr>
        <p:spPr>
          <a:xfrm>
            <a:off x="285720" y="928670"/>
            <a:ext cx="8643998"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2400" dirty="0" smtClean="0">
                <a:solidFill>
                  <a:schemeClr val="bg1">
                    <a:lumMod val="95000"/>
                  </a:schemeClr>
                </a:solidFill>
              </a:rPr>
              <a:t>Ankara is </a:t>
            </a:r>
            <a:r>
              <a:rPr lang="tr-TR" sz="2400" dirty="0" err="1" smtClean="0">
                <a:solidFill>
                  <a:schemeClr val="bg1">
                    <a:lumMod val="95000"/>
                  </a:schemeClr>
                </a:solidFill>
              </a:rPr>
              <a:t>the</a:t>
            </a:r>
            <a:r>
              <a:rPr lang="tr-TR" sz="2400" dirty="0" smtClean="0">
                <a:solidFill>
                  <a:schemeClr val="bg1">
                    <a:lumMod val="95000"/>
                  </a:schemeClr>
                </a:solidFill>
              </a:rPr>
              <a:t> </a:t>
            </a:r>
            <a:r>
              <a:rPr lang="tr-TR" sz="2400" dirty="0" err="1" smtClean="0">
                <a:solidFill>
                  <a:schemeClr val="bg1">
                    <a:lumMod val="95000"/>
                  </a:schemeClr>
                </a:solidFill>
              </a:rPr>
              <a:t>Capital</a:t>
            </a:r>
            <a:r>
              <a:rPr lang="tr-TR" sz="2400" dirty="0" smtClean="0">
                <a:solidFill>
                  <a:schemeClr val="bg1">
                    <a:lumMod val="95000"/>
                  </a:schemeClr>
                </a:solidFill>
              </a:rPr>
              <a:t> of </a:t>
            </a:r>
            <a:r>
              <a:rPr lang="tr-TR" sz="2400" dirty="0" err="1" smtClean="0">
                <a:solidFill>
                  <a:schemeClr val="bg1">
                    <a:lumMod val="95000"/>
                  </a:schemeClr>
                </a:solidFill>
              </a:rPr>
              <a:t>Turkey</a:t>
            </a:r>
            <a:r>
              <a:rPr lang="tr-TR" sz="2400" dirty="0" smtClean="0">
                <a:solidFill>
                  <a:schemeClr val="bg1">
                    <a:lumMod val="95000"/>
                  </a:schemeClr>
                </a:solidFill>
              </a:rPr>
              <a:t> since 1923</a:t>
            </a:r>
            <a:endParaRPr lang="tr-TR" sz="2400" dirty="0">
              <a:solidFill>
                <a:schemeClr val="bg1">
                  <a:lumMod val="95000"/>
                </a:schemeClr>
              </a:solidFill>
            </a:endParaRPr>
          </a:p>
        </p:txBody>
      </p:sp>
      <p:sp>
        <p:nvSpPr>
          <p:cNvPr id="22" name="21 Metin kutusu"/>
          <p:cNvSpPr txBox="1"/>
          <p:nvPr/>
        </p:nvSpPr>
        <p:spPr>
          <a:xfrm>
            <a:off x="1714480" y="1500174"/>
            <a:ext cx="5857916" cy="3785652"/>
          </a:xfrm>
          <a:prstGeom prst="rect">
            <a:avLst/>
          </a:prstGeom>
          <a:noFill/>
        </p:spPr>
        <p:txBody>
          <a:bodyPr wrap="square" rtlCol="0">
            <a:spAutoFit/>
          </a:bodyPr>
          <a:lstStyle/>
          <a:p>
            <a:r>
              <a:rPr lang="tr-TR" sz="1500" b="1" dirty="0" smtClean="0">
                <a:solidFill>
                  <a:schemeClr val="bg1">
                    <a:lumMod val="95000"/>
                  </a:schemeClr>
                </a:solidFill>
              </a:rPr>
              <a:t>          </a:t>
            </a:r>
            <a:r>
              <a:rPr lang="tr-TR" sz="1600" b="1" dirty="0" smtClean="0">
                <a:solidFill>
                  <a:schemeClr val="bg1">
                    <a:lumMod val="95000"/>
                  </a:schemeClr>
                </a:solidFill>
              </a:rPr>
              <a:t>ANKYRA,</a:t>
            </a:r>
            <a:br>
              <a:rPr lang="tr-TR" sz="1600" b="1" dirty="0" smtClean="0">
                <a:solidFill>
                  <a:schemeClr val="bg1">
                    <a:lumMod val="95000"/>
                  </a:schemeClr>
                </a:solidFill>
              </a:rPr>
            </a:br>
            <a:r>
              <a:rPr lang="tr-TR" sz="1600" b="1" dirty="0" smtClean="0">
                <a:solidFill>
                  <a:schemeClr val="bg1">
                    <a:lumMod val="95000"/>
                  </a:schemeClr>
                </a:solidFill>
              </a:rPr>
              <a:t>        ANKİRA,</a:t>
            </a:r>
            <a:br>
              <a:rPr lang="tr-TR" sz="1600" b="1" dirty="0" smtClean="0">
                <a:solidFill>
                  <a:schemeClr val="bg1">
                    <a:lumMod val="95000"/>
                  </a:schemeClr>
                </a:solidFill>
              </a:rPr>
            </a:br>
            <a:r>
              <a:rPr lang="tr-TR" sz="1600" b="1" dirty="0" smtClean="0">
                <a:solidFill>
                  <a:schemeClr val="bg1">
                    <a:lumMod val="95000"/>
                  </a:schemeClr>
                </a:solidFill>
              </a:rPr>
              <a:t>      ANCYRA,</a:t>
            </a:r>
            <a:br>
              <a:rPr lang="tr-TR" sz="1600" b="1" dirty="0" smtClean="0">
                <a:solidFill>
                  <a:schemeClr val="bg1">
                    <a:lumMod val="95000"/>
                  </a:schemeClr>
                </a:solidFill>
              </a:rPr>
            </a:br>
            <a:r>
              <a:rPr lang="tr-TR" sz="1600" b="1" dirty="0" smtClean="0">
                <a:solidFill>
                  <a:schemeClr val="bg1">
                    <a:lumMod val="95000"/>
                  </a:schemeClr>
                </a:solidFill>
              </a:rPr>
              <a:t>     ANCORA, </a:t>
            </a:r>
            <a:br>
              <a:rPr lang="tr-TR" sz="1600" b="1" dirty="0" smtClean="0">
                <a:solidFill>
                  <a:schemeClr val="bg1">
                    <a:lumMod val="95000"/>
                  </a:schemeClr>
                </a:solidFill>
              </a:rPr>
            </a:br>
            <a:r>
              <a:rPr lang="tr-TR" sz="1600" b="1" dirty="0" smtClean="0">
                <a:solidFill>
                  <a:schemeClr val="bg1">
                    <a:lumMod val="95000"/>
                  </a:schemeClr>
                </a:solidFill>
              </a:rPr>
              <a:t>      ANKURA,    </a:t>
            </a:r>
            <a:br>
              <a:rPr lang="tr-TR" sz="1600" b="1" dirty="0" smtClean="0">
                <a:solidFill>
                  <a:schemeClr val="bg1">
                    <a:lumMod val="95000"/>
                  </a:schemeClr>
                </a:solidFill>
              </a:rPr>
            </a:br>
            <a:r>
              <a:rPr lang="tr-TR" sz="1600" b="1" dirty="0" smtClean="0">
                <a:solidFill>
                  <a:schemeClr val="bg1">
                    <a:lumMod val="95000"/>
                  </a:schemeClr>
                </a:solidFill>
              </a:rPr>
              <a:t>       ANKURİA,</a:t>
            </a:r>
            <a:br>
              <a:rPr lang="tr-TR" sz="1600" b="1" dirty="0" smtClean="0">
                <a:solidFill>
                  <a:schemeClr val="bg1">
                    <a:lumMod val="95000"/>
                  </a:schemeClr>
                </a:solidFill>
              </a:rPr>
            </a:br>
            <a:r>
              <a:rPr lang="tr-TR" sz="1600" b="1" dirty="0" smtClean="0">
                <a:solidFill>
                  <a:schemeClr val="bg1">
                    <a:lumMod val="95000"/>
                  </a:schemeClr>
                </a:solidFill>
              </a:rPr>
              <a:t>         ANGUR,</a:t>
            </a:r>
            <a:br>
              <a:rPr lang="tr-TR" sz="1600" b="1" dirty="0" smtClean="0">
                <a:solidFill>
                  <a:schemeClr val="bg1">
                    <a:lumMod val="95000"/>
                  </a:schemeClr>
                </a:solidFill>
              </a:rPr>
            </a:br>
            <a:r>
              <a:rPr lang="tr-TR" sz="1600" b="1" dirty="0" smtClean="0">
                <a:solidFill>
                  <a:schemeClr val="bg1">
                    <a:lumMod val="95000"/>
                  </a:schemeClr>
                </a:solidFill>
              </a:rPr>
              <a:t>            UNGÜRİ,</a:t>
            </a:r>
            <a:br>
              <a:rPr lang="tr-TR" sz="1600" b="1" dirty="0" smtClean="0">
                <a:solidFill>
                  <a:schemeClr val="bg1">
                    <a:lumMod val="95000"/>
                  </a:schemeClr>
                </a:solidFill>
              </a:rPr>
            </a:br>
            <a:r>
              <a:rPr lang="tr-TR" sz="1600" b="1" dirty="0" smtClean="0">
                <a:solidFill>
                  <a:schemeClr val="bg1">
                    <a:lumMod val="95000"/>
                  </a:schemeClr>
                </a:solidFill>
              </a:rPr>
              <a:t>                 ENGURU, </a:t>
            </a:r>
            <a:br>
              <a:rPr lang="tr-TR" sz="1600" b="1" dirty="0" smtClean="0">
                <a:solidFill>
                  <a:schemeClr val="bg1">
                    <a:lumMod val="95000"/>
                  </a:schemeClr>
                </a:solidFill>
              </a:rPr>
            </a:br>
            <a:r>
              <a:rPr lang="tr-TR" sz="1600" b="1" dirty="0" smtClean="0">
                <a:solidFill>
                  <a:schemeClr val="bg1">
                    <a:lumMod val="95000"/>
                  </a:schemeClr>
                </a:solidFill>
              </a:rPr>
              <a:t>                    ENGÜRÜ, </a:t>
            </a:r>
            <a:br>
              <a:rPr lang="tr-TR" sz="1600" b="1" dirty="0" smtClean="0">
                <a:solidFill>
                  <a:schemeClr val="bg1">
                    <a:lumMod val="95000"/>
                  </a:schemeClr>
                </a:solidFill>
              </a:rPr>
            </a:br>
            <a:r>
              <a:rPr lang="tr-TR" sz="1600" b="1" dirty="0" smtClean="0">
                <a:solidFill>
                  <a:schemeClr val="bg1">
                    <a:lumMod val="95000"/>
                  </a:schemeClr>
                </a:solidFill>
              </a:rPr>
              <a:t>                          ENGÜRİYE, </a:t>
            </a:r>
            <a:br>
              <a:rPr lang="tr-TR" sz="1600" b="1" dirty="0" smtClean="0">
                <a:solidFill>
                  <a:schemeClr val="bg1">
                    <a:lumMod val="95000"/>
                  </a:schemeClr>
                </a:solidFill>
              </a:rPr>
            </a:br>
            <a:r>
              <a:rPr lang="tr-TR" sz="1600" b="1" dirty="0" smtClean="0">
                <a:solidFill>
                  <a:schemeClr val="bg1">
                    <a:lumMod val="95000"/>
                  </a:schemeClr>
                </a:solidFill>
              </a:rPr>
              <a:t>                              ANGORA,</a:t>
            </a:r>
            <a:br>
              <a:rPr lang="tr-TR" sz="1600" b="1" dirty="0" smtClean="0">
                <a:solidFill>
                  <a:schemeClr val="bg1">
                    <a:lumMod val="95000"/>
                  </a:schemeClr>
                </a:solidFill>
              </a:rPr>
            </a:br>
            <a:r>
              <a:rPr lang="tr-TR" sz="1600" b="1" dirty="0" smtClean="0">
                <a:solidFill>
                  <a:schemeClr val="bg1">
                    <a:lumMod val="95000"/>
                  </a:schemeClr>
                </a:solidFill>
              </a:rPr>
              <a:t>                                  ANGULİ</a:t>
            </a:r>
            <a:br>
              <a:rPr lang="tr-TR" sz="1600" b="1" dirty="0" smtClean="0">
                <a:solidFill>
                  <a:schemeClr val="bg1">
                    <a:lumMod val="95000"/>
                  </a:schemeClr>
                </a:solidFill>
              </a:rPr>
            </a:br>
            <a:r>
              <a:rPr lang="tr-TR" sz="1600" b="1" dirty="0" smtClean="0">
                <a:solidFill>
                  <a:schemeClr val="bg1">
                    <a:lumMod val="95000"/>
                  </a:schemeClr>
                </a:solidFill>
              </a:rPr>
              <a:t>                                      BELDET-İ SELASİL </a:t>
            </a:r>
            <a:br>
              <a:rPr lang="tr-TR" sz="1600" b="1" dirty="0" smtClean="0">
                <a:solidFill>
                  <a:schemeClr val="bg1">
                    <a:lumMod val="95000"/>
                  </a:schemeClr>
                </a:solidFill>
              </a:rPr>
            </a:br>
            <a:r>
              <a:rPr lang="tr-TR" sz="1600" b="1" dirty="0" smtClean="0">
                <a:solidFill>
                  <a:schemeClr val="bg1">
                    <a:lumMod val="95000"/>
                  </a:schemeClr>
                </a:solidFill>
              </a:rPr>
              <a:t>                                      ANGARA  </a:t>
            </a:r>
            <a:r>
              <a:rPr lang="tr-TR" sz="1600" b="1" dirty="0" err="1" smtClean="0">
                <a:solidFill>
                  <a:schemeClr val="bg1">
                    <a:lumMod val="95000"/>
                  </a:schemeClr>
                </a:solidFill>
              </a:rPr>
              <a:t>and</a:t>
            </a:r>
            <a:r>
              <a:rPr lang="tr-TR" sz="1600" b="1" dirty="0" smtClean="0">
                <a:solidFill>
                  <a:schemeClr val="bg1">
                    <a:lumMod val="95000"/>
                  </a:schemeClr>
                </a:solidFill>
              </a:rPr>
              <a:t> </a:t>
            </a:r>
            <a:endParaRPr lang="tr-TR" sz="1600" b="1" dirty="0">
              <a:solidFill>
                <a:schemeClr val="bg1">
                  <a:lumMod val="95000"/>
                </a:schemeClr>
              </a:solidFill>
            </a:endParaRPr>
          </a:p>
        </p:txBody>
      </p:sp>
      <p:sp>
        <p:nvSpPr>
          <p:cNvPr id="23" name="22 Metin kutusu"/>
          <p:cNvSpPr txBox="1"/>
          <p:nvPr/>
        </p:nvSpPr>
        <p:spPr>
          <a:xfrm>
            <a:off x="5000628" y="2857496"/>
            <a:ext cx="3857652" cy="461665"/>
          </a:xfrm>
          <a:prstGeom prst="rect">
            <a:avLst/>
          </a:prstGeom>
          <a:noFill/>
        </p:spPr>
        <p:txBody>
          <a:bodyPr wrap="square" rtlCol="0">
            <a:spAutoFit/>
          </a:bodyPr>
          <a:lstStyle/>
          <a:p>
            <a:r>
              <a:rPr lang="tr-TR" sz="2400" dirty="0" err="1" smtClean="0">
                <a:solidFill>
                  <a:schemeClr val="bg2">
                    <a:lumMod val="75000"/>
                  </a:schemeClr>
                </a:solidFill>
              </a:rPr>
              <a:t>The</a:t>
            </a:r>
            <a:r>
              <a:rPr lang="tr-TR" sz="2400" dirty="0" smtClean="0">
                <a:solidFill>
                  <a:schemeClr val="bg2">
                    <a:lumMod val="75000"/>
                  </a:schemeClr>
                </a:solidFill>
              </a:rPr>
              <a:t> </a:t>
            </a:r>
            <a:r>
              <a:rPr lang="tr-TR" sz="2400" dirty="0" err="1" smtClean="0">
                <a:solidFill>
                  <a:schemeClr val="bg2">
                    <a:lumMod val="75000"/>
                  </a:schemeClr>
                </a:solidFill>
              </a:rPr>
              <a:t>oldest</a:t>
            </a:r>
            <a:r>
              <a:rPr lang="tr-TR" sz="2400" dirty="0" smtClean="0">
                <a:solidFill>
                  <a:schemeClr val="bg2">
                    <a:lumMod val="75000"/>
                  </a:schemeClr>
                </a:solidFill>
              </a:rPr>
              <a:t> </a:t>
            </a:r>
            <a:r>
              <a:rPr lang="tr-TR" sz="2400" dirty="0" err="1" smtClean="0">
                <a:solidFill>
                  <a:schemeClr val="bg2">
                    <a:lumMod val="75000"/>
                  </a:schemeClr>
                </a:solidFill>
              </a:rPr>
              <a:t>names</a:t>
            </a:r>
            <a:r>
              <a:rPr lang="tr-TR" sz="2400" dirty="0" smtClean="0">
                <a:solidFill>
                  <a:schemeClr val="bg2">
                    <a:lumMod val="75000"/>
                  </a:schemeClr>
                </a:solidFill>
              </a:rPr>
              <a:t> of Ankara </a:t>
            </a:r>
            <a:endParaRPr lang="tr-TR" sz="2400" dirty="0">
              <a:solidFill>
                <a:schemeClr val="bg2">
                  <a:lumMod val="75000"/>
                </a:schemeClr>
              </a:solidFill>
            </a:endParaRPr>
          </a:p>
        </p:txBody>
      </p:sp>
      <p:sp>
        <p:nvSpPr>
          <p:cNvPr id="24" name="23 Sağ Ayraç"/>
          <p:cNvSpPr/>
          <p:nvPr/>
        </p:nvSpPr>
        <p:spPr>
          <a:xfrm rot="19788490">
            <a:off x="4408480" y="1280478"/>
            <a:ext cx="500066" cy="4030278"/>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zinti">
  <a:themeElements>
    <a:clrScheme name="Gezinti">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1393</TotalTime>
  <Words>1142</Words>
  <Application>Microsoft Office PowerPoint</Application>
  <PresentationFormat>Экран (4:3)</PresentationFormat>
  <Paragraphs>111</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Gezinti</vt:lpstr>
      <vt:lpstr>International forum of Ancient cities  13-14 August  ryazan/russia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forum of Ancient cities  13-14 August  ryazan/russia</dc:title>
  <dc:creator>pc</dc:creator>
  <cp:lastModifiedBy>Макаров Вячеслав Иванович</cp:lastModifiedBy>
  <cp:revision>114</cp:revision>
  <dcterms:created xsi:type="dcterms:W3CDTF">2018-08-09T18:28:28Z</dcterms:created>
  <dcterms:modified xsi:type="dcterms:W3CDTF">2018-08-20T10:50:45Z</dcterms:modified>
</cp:coreProperties>
</file>