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48" r:id="rId1"/>
  </p:sldMasterIdLst>
  <p:sldIdLst>
    <p:sldId id="256" r:id="rId2"/>
    <p:sldId id="275" r:id="rId3"/>
    <p:sldId id="280" r:id="rId4"/>
    <p:sldId id="276" r:id="rId5"/>
    <p:sldId id="278" r:id="rId6"/>
    <p:sldId id="279" r:id="rId7"/>
    <p:sldId id="286" r:id="rId8"/>
    <p:sldId id="284" r:id="rId9"/>
    <p:sldId id="285" r:id="rId10"/>
    <p:sldId id="277" r:id="rId11"/>
    <p:sldId id="298" r:id="rId12"/>
    <p:sldId id="287" r:id="rId13"/>
    <p:sldId id="288" r:id="rId14"/>
    <p:sldId id="289" r:id="rId15"/>
    <p:sldId id="290" r:id="rId16"/>
    <p:sldId id="296" r:id="rId17"/>
    <p:sldId id="295" r:id="rId18"/>
    <p:sldId id="300" r:id="rId19"/>
    <p:sldId id="301" r:id="rId20"/>
    <p:sldId id="297" r:id="rId21"/>
    <p:sldId id="294" r:id="rId22"/>
    <p:sldId id="293" r:id="rId23"/>
    <p:sldId id="299" r:id="rId2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-102" y="-3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Başlık Slaydı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ikdörtgen 6"/>
          <p:cNvSpPr/>
          <p:nvPr/>
        </p:nvSpPr>
        <p:spPr bwMode="white">
          <a:xfrm>
            <a:off x="0" y="5971032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Dikdörtgen 9"/>
          <p:cNvSpPr/>
          <p:nvPr/>
        </p:nvSpPr>
        <p:spPr>
          <a:xfrm>
            <a:off x="-9144" y="6053328"/>
            <a:ext cx="2249424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Dikdörtgen 10"/>
          <p:cNvSpPr/>
          <p:nvPr/>
        </p:nvSpPr>
        <p:spPr>
          <a:xfrm>
            <a:off x="2359152" y="6044184"/>
            <a:ext cx="6784848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Başlık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9" name="Alt Başlık 8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tr-TR" smtClean="0"/>
              <a:t>Asıl alt başlık stilini düzenlemek için tıklatın</a:t>
            </a:r>
            <a:endParaRPr kumimoji="0" lang="en-US"/>
          </a:p>
        </p:txBody>
      </p:sp>
      <p:sp>
        <p:nvSpPr>
          <p:cNvPr id="28" name="Veri Yer Tutucusu 27"/>
          <p:cNvSpPr>
            <a:spLocks noGrp="1"/>
          </p:cNvSpPr>
          <p:nvPr>
            <p:ph type="dt" sz="half" idx="10"/>
          </p:nvPr>
        </p:nvSpPr>
        <p:spPr>
          <a:xfrm>
            <a:off x="76200" y="6068699"/>
            <a:ext cx="20574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fld id="{E094E637-69F9-479A-B36D-22E471C7CEE4}" type="datetimeFigureOut">
              <a:rPr lang="en-US" smtClean="0"/>
              <a:pPr/>
              <a:t>8/20/2018</a:t>
            </a:fld>
            <a:endParaRPr lang="en-US"/>
          </a:p>
        </p:txBody>
      </p:sp>
      <p:sp>
        <p:nvSpPr>
          <p:cNvPr id="17" name="Altbilgi Yer Tutucusu 16"/>
          <p:cNvSpPr>
            <a:spLocks noGrp="1"/>
          </p:cNvSpPr>
          <p:nvPr>
            <p:ph type="ftr" sz="quarter" idx="11"/>
          </p:nvPr>
        </p:nvSpPr>
        <p:spPr>
          <a:xfrm>
            <a:off x="2085393" y="236538"/>
            <a:ext cx="58674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29" name="Slayt Numarası Yer Tutucusu 28"/>
          <p:cNvSpPr>
            <a:spLocks noGrp="1"/>
          </p:cNvSpPr>
          <p:nvPr>
            <p:ph type="sldNum" sz="quarter" idx="12"/>
          </p:nvPr>
        </p:nvSpPr>
        <p:spPr>
          <a:xfrm>
            <a:off x="8001000" y="228600"/>
            <a:ext cx="838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EDA640F1-192F-4A2E-97EE-92CFC018C40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4E637-69F9-479A-B36D-22E471C7CEE4}" type="datetimeFigureOut">
              <a:rPr lang="en-US" smtClean="0"/>
              <a:pPr/>
              <a:t>8/20/2018</a:t>
            </a:fld>
            <a:endParaRPr lang="en-US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A640F1-192F-4A2E-97EE-92CFC018C40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Dikey Başlık ve Meti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6553200" y="609600"/>
            <a:ext cx="2057400" cy="5516563"/>
          </a:xfrm>
        </p:spPr>
        <p:txBody>
          <a:bodyPr vert="eaVert"/>
          <a:lstStyle/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562600" cy="5516564"/>
          </a:xfrm>
        </p:spPr>
        <p:txBody>
          <a:bodyPr vert="eaVert"/>
          <a:lstStyle/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>
          <a:xfrm>
            <a:off x="6553200" y="6248402"/>
            <a:ext cx="2209800" cy="365125"/>
          </a:xfrm>
        </p:spPr>
        <p:txBody>
          <a:bodyPr/>
          <a:lstStyle/>
          <a:p>
            <a:fld id="{E094E637-69F9-479A-B36D-22E471C7CEE4}" type="datetimeFigureOut">
              <a:rPr lang="en-US" smtClean="0"/>
              <a:pPr/>
              <a:t>8/20/2018</a:t>
            </a:fld>
            <a:endParaRPr lang="en-US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>
          <a:xfrm>
            <a:off x="457201" y="6248207"/>
            <a:ext cx="5573483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Dikdörtgen 6"/>
          <p:cNvSpPr/>
          <p:nvPr/>
        </p:nvSpPr>
        <p:spPr bwMode="white">
          <a:xfrm>
            <a:off x="6096318" y="0"/>
            <a:ext cx="320040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Dikdörtgen 7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Dikdörtgen 8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>
          <a:xfrm rot="5400000">
            <a:off x="5989638" y="144462"/>
            <a:ext cx="533400" cy="244476"/>
          </a:xfrm>
        </p:spPr>
        <p:txBody>
          <a:bodyPr/>
          <a:lstStyle/>
          <a:p>
            <a:fld id="{EDA640F1-192F-4A2E-97EE-92CFC018C40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4E637-69F9-479A-B36D-22E471C7CEE4}" type="datetimeFigureOut">
              <a:rPr lang="en-US" smtClean="0"/>
              <a:pPr/>
              <a:t>8/20/2018</a:t>
            </a:fld>
            <a:endParaRPr lang="en-US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EDA640F1-192F-4A2E-97EE-92CFC018C40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İçerik Yer Tutucusu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Bölüm Üstbilgisi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1371600" y="2743200"/>
            <a:ext cx="7123113" cy="1673225"/>
          </a:xfrm>
        </p:spPr>
        <p:txBody>
          <a:bodyPr anchor="t"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  <p:sp>
        <p:nvSpPr>
          <p:cNvPr id="7" name="Dikdörtgen 6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Dikdörtgen 7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Dikdörtgen 8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12" name="Veri Yer Tutucusu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4E637-69F9-479A-B36D-22E471C7CEE4}" type="datetimeFigureOut">
              <a:rPr lang="en-US" smtClean="0"/>
              <a:pPr/>
              <a:t>8/20/2018</a:t>
            </a:fld>
            <a:endParaRPr lang="en-US"/>
          </a:p>
        </p:txBody>
      </p:sp>
      <p:sp>
        <p:nvSpPr>
          <p:cNvPr id="13" name="Slayt Numarası Yer Tutucusu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295400" cy="701676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fld id="{EDA640F1-192F-4A2E-97EE-92CFC018C40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Altbilgi Yer Tutucusu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9" name="İçerik Yer Tutucusu 8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11" name="İçerik Yer Tutucusu 10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8" name="Veri Yer Tutucusu 7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E094E637-69F9-479A-B36D-22E471C7CEE4}" type="datetimeFigureOut">
              <a:rPr lang="en-US" smtClean="0"/>
              <a:pPr/>
              <a:t>8/20/2018</a:t>
            </a:fld>
            <a:endParaRPr lang="en-US"/>
          </a:p>
        </p:txBody>
      </p:sp>
      <p:sp>
        <p:nvSpPr>
          <p:cNvPr id="10" name="Slayt Numarası Yer Tutucusu 9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EDA640F1-192F-4A2E-97EE-92CFC018C40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Altbilgi Yer Tutucusu 11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11" name="İçerik Yer Tutucusu 10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13" name="İçerik Yer Tutucusu 12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10" name="Veri Yer Tutucusu 9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E094E637-69F9-479A-B36D-22E471C7CEE4}" type="datetimeFigureOut">
              <a:rPr lang="en-US" smtClean="0"/>
              <a:pPr/>
              <a:t>8/20/2018</a:t>
            </a:fld>
            <a:endParaRPr lang="en-US"/>
          </a:p>
        </p:txBody>
      </p:sp>
      <p:sp>
        <p:nvSpPr>
          <p:cNvPr id="12" name="Slayt Numarası Yer Tutucusu 11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EDA640F1-192F-4A2E-97EE-92CFC018C40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Altbilgi Yer Tutucusu 13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en-US"/>
          </a:p>
        </p:txBody>
      </p:sp>
      <p:sp>
        <p:nvSpPr>
          <p:cNvPr id="16" name="Metin Yer Tutucusu 15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  <p:sp>
        <p:nvSpPr>
          <p:cNvPr id="15" name="Metin Yer Tutucusu 14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4E637-69F9-479A-B36D-22E471C7CEE4}" type="datetimeFigureOut">
              <a:rPr lang="en-US" smtClean="0"/>
              <a:pPr/>
              <a:t>8/20/2018</a:t>
            </a:fld>
            <a:endParaRPr lang="en-US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EDA640F1-192F-4A2E-97EE-92CFC018C40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4E637-69F9-479A-B36D-22E471C7CEE4}" type="datetimeFigureOut">
              <a:rPr lang="en-US" smtClean="0"/>
              <a:pPr/>
              <a:t>8/20/2018</a:t>
            </a:fld>
            <a:endParaRPr lang="en-US"/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EDA640F1-192F-4A2E-97EE-92CFC018C40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 anchor="ctr"/>
          <a:lstStyle>
            <a:lvl1pPr algn="l">
              <a:buNone/>
              <a:defRPr sz="4400" b="0"/>
            </a:lvl1pPr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4E637-69F9-479A-B36D-22E471C7CEE4}" type="datetimeFigureOut">
              <a:rPr lang="en-US" smtClean="0"/>
              <a:pPr/>
              <a:t>8/20/2018</a:t>
            </a:fld>
            <a:endParaRPr lang="en-US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EDA640F1-192F-4A2E-97EE-92CFC018C40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Metin Yer Tutucusu 2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  <p:sp>
        <p:nvSpPr>
          <p:cNvPr id="9" name="İçerik Yer Tutucusu 8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Başlıklı Resim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  <p:sp>
        <p:nvSpPr>
          <p:cNvPr id="8" name="Dikdörtgen 7"/>
          <p:cNvSpPr/>
          <p:nvPr/>
        </p:nvSpPr>
        <p:spPr bwMode="white">
          <a:xfrm>
            <a:off x="-9144" y="4572000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Dikdörtgen 8"/>
          <p:cNvSpPr/>
          <p:nvPr/>
        </p:nvSpPr>
        <p:spPr>
          <a:xfrm>
            <a:off x="-9144" y="4663440"/>
            <a:ext cx="1463040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Dikdörtgen 9"/>
          <p:cNvSpPr/>
          <p:nvPr/>
        </p:nvSpPr>
        <p:spPr>
          <a:xfrm>
            <a:off x="1545336" y="4654296"/>
            <a:ext cx="7598664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 anchor="ctr"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11" name="Dikdörtgen 10"/>
          <p:cNvSpPr/>
          <p:nvPr/>
        </p:nvSpPr>
        <p:spPr bwMode="white">
          <a:xfrm>
            <a:off x="1447800" y="0"/>
            <a:ext cx="100584" cy="6867144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Veri Yer Tutucusu 11"/>
          <p:cNvSpPr>
            <a:spLocks noGrp="1"/>
          </p:cNvSpPr>
          <p:nvPr>
            <p:ph type="dt" sz="half" idx="10"/>
          </p:nvPr>
        </p:nvSpPr>
        <p:spPr>
          <a:xfrm>
            <a:off x="6248400" y="6248400"/>
            <a:ext cx="2667000" cy="365125"/>
          </a:xfrm>
        </p:spPr>
        <p:txBody>
          <a:bodyPr rtlCol="0"/>
          <a:lstStyle/>
          <a:p>
            <a:fld id="{E094E637-69F9-479A-B36D-22E471C7CEE4}" type="datetimeFigureOut">
              <a:rPr lang="en-US" smtClean="0"/>
              <a:pPr/>
              <a:t>8/20/2018</a:t>
            </a:fld>
            <a:endParaRPr lang="en-US"/>
          </a:p>
        </p:txBody>
      </p:sp>
      <p:sp>
        <p:nvSpPr>
          <p:cNvPr id="13" name="Slayt Numarası Yer Tutucusu 12"/>
          <p:cNvSpPr>
            <a:spLocks noGrp="1"/>
          </p:cNvSpPr>
          <p:nvPr>
            <p:ph type="sldNum" sz="quarter" idx="11"/>
          </p:nvPr>
        </p:nvSpPr>
        <p:spPr>
          <a:xfrm>
            <a:off x="0" y="4667249"/>
            <a:ext cx="1447800" cy="663578"/>
          </a:xfrm>
        </p:spPr>
        <p:txBody>
          <a:bodyPr rtlCol="0"/>
          <a:lstStyle>
            <a:lvl1pPr>
              <a:defRPr sz="2800"/>
            </a:lvl1pPr>
          </a:lstStyle>
          <a:p>
            <a:fld id="{EDA640F1-192F-4A2E-97EE-92CFC018C40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Altbilgi Yer Tutucusu 13"/>
          <p:cNvSpPr>
            <a:spLocks noGrp="1"/>
          </p:cNvSpPr>
          <p:nvPr>
            <p:ph type="ftr" sz="quarter" idx="12"/>
          </p:nvPr>
        </p:nvSpPr>
        <p:spPr>
          <a:xfrm>
            <a:off x="1600200" y="6248206"/>
            <a:ext cx="4572000" cy="365125"/>
          </a:xfrm>
        </p:spPr>
        <p:txBody>
          <a:bodyPr rtlCol="0"/>
          <a:lstStyle/>
          <a:p>
            <a:endParaRPr lang="en-US"/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tr-TR" smtClean="0"/>
              <a:t>Resim eklemek için simgeyi tıklatın</a:t>
            </a:r>
            <a:endParaRPr kumimoji="0"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Başlık Yer Tutucusu 21"/>
          <p:cNvSpPr>
            <a:spLocks noGrp="1"/>
          </p:cNvSpPr>
          <p:nvPr>
            <p:ph type="title"/>
          </p:nvPr>
        </p:nvSpPr>
        <p:spPr>
          <a:xfrm>
            <a:off x="609600" y="228600"/>
            <a:ext cx="8153400" cy="9906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13" name="Metin Yer Tutucusu 12"/>
          <p:cNvSpPr>
            <a:spLocks noGrp="1"/>
          </p:cNvSpPr>
          <p:nvPr>
            <p:ph type="body" idx="1"/>
          </p:nvPr>
        </p:nvSpPr>
        <p:spPr>
          <a:xfrm>
            <a:off x="612648" y="1600200"/>
            <a:ext cx="8153400" cy="452628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  <a:p>
            <a:pPr lvl="1" eaLnBrk="1" latinLnBrk="0" hangingPunct="1"/>
            <a:r>
              <a:rPr kumimoji="0" lang="tr-TR" smtClean="0"/>
              <a:t>İkinci düzey</a:t>
            </a:r>
          </a:p>
          <a:p>
            <a:pPr lvl="2" eaLnBrk="1" latinLnBrk="0" hangingPunct="1"/>
            <a:r>
              <a:rPr kumimoji="0" lang="tr-TR" smtClean="0"/>
              <a:t>Üçüncü düzey</a:t>
            </a:r>
          </a:p>
          <a:p>
            <a:pPr lvl="3" eaLnBrk="1" latinLnBrk="0" hangingPunct="1"/>
            <a:r>
              <a:rPr kumimoji="0" lang="tr-TR" smtClean="0"/>
              <a:t>Dördüncü düzey</a:t>
            </a:r>
          </a:p>
          <a:p>
            <a:pPr lvl="4" eaLnBrk="1" latinLnBrk="0" hangingPunct="1"/>
            <a:r>
              <a:rPr kumimoji="0" lang="tr-TR" smtClean="0"/>
              <a:t>Beşinci düzey</a:t>
            </a:r>
            <a:endParaRPr kumimoji="0" lang="en-US"/>
          </a:p>
        </p:txBody>
      </p:sp>
      <p:sp>
        <p:nvSpPr>
          <p:cNvPr id="14" name="Veri Yer Tutucusu 13"/>
          <p:cNvSpPr>
            <a:spLocks noGrp="1"/>
          </p:cNvSpPr>
          <p:nvPr>
            <p:ph type="dt" sz="half" idx="2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E094E637-69F9-479A-B36D-22E471C7CEE4}" type="datetimeFigureOut">
              <a:rPr lang="en-US" smtClean="0"/>
              <a:pPr/>
              <a:t>8/20/2018</a:t>
            </a:fld>
            <a:endParaRPr lang="en-US"/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3"/>
          </p:nvPr>
        </p:nvSpPr>
        <p:spPr>
          <a:xfrm>
            <a:off x="609600" y="6248206"/>
            <a:ext cx="5421083" cy="365125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Dikdörtgen 6"/>
          <p:cNvSpPr/>
          <p:nvPr/>
        </p:nvSpPr>
        <p:spPr bwMode="white">
          <a:xfrm>
            <a:off x="0" y="1234440"/>
            <a:ext cx="9144000" cy="32004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Dikdörtgen 7"/>
          <p:cNvSpPr/>
          <p:nvPr/>
        </p:nvSpPr>
        <p:spPr>
          <a:xfrm>
            <a:off x="0" y="1280160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Dikdörtgen 8"/>
          <p:cNvSpPr/>
          <p:nvPr/>
        </p:nvSpPr>
        <p:spPr>
          <a:xfrm>
            <a:off x="590550" y="1280160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Slayt Numarası Yer Tutucusu 22"/>
          <p:cNvSpPr>
            <a:spLocks noGrp="1"/>
          </p:cNvSpPr>
          <p:nvPr>
            <p:ph type="sldNum" sz="quarter" idx="4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EDA640F1-192F-4A2E-97EE-92CFC018C403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49" r:id="rId1"/>
    <p:sldLayoutId id="2147483950" r:id="rId2"/>
    <p:sldLayoutId id="2147483951" r:id="rId3"/>
    <p:sldLayoutId id="2147483952" r:id="rId4"/>
    <p:sldLayoutId id="2147483953" r:id="rId5"/>
    <p:sldLayoutId id="2147483954" r:id="rId6"/>
    <p:sldLayoutId id="2147483955" r:id="rId7"/>
    <p:sldLayoutId id="2147483956" r:id="rId8"/>
    <p:sldLayoutId id="2147483957" r:id="rId9"/>
    <p:sldLayoutId id="2147483958" r:id="rId10"/>
    <p:sldLayoutId id="2147483959" r:id="rId11"/>
  </p:sldLayoutIdLst>
  <p:txStyles>
    <p:titleStyle>
      <a:lvl1pPr algn="l" rtl="0" eaLnBrk="1" latinLnBrk="0" hangingPunct="1">
        <a:spcBef>
          <a:spcPct val="0"/>
        </a:spcBef>
        <a:buNone/>
        <a:defRPr kumimoji="0"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20040" indent="-320040" algn="l" rtl="0" eaLnBrk="1" latinLnBrk="0" hangingPunct="1">
        <a:spcBef>
          <a:spcPts val="700"/>
        </a:spcBef>
        <a:buClr>
          <a:schemeClr val="accent2"/>
        </a:buClr>
        <a:buSzPct val="60000"/>
        <a:buFont typeface="Wingdings"/>
        <a:buChar char=""/>
        <a:defRPr kumimoji="0"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550"/>
        </a:spcBef>
        <a:buClr>
          <a:schemeClr val="accent1"/>
        </a:buClr>
        <a:buSzPct val="70000"/>
        <a:buFont typeface="Wingdings 2"/>
        <a:buChar char="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1" latinLnBrk="0" hangingPunct="1">
        <a:spcBef>
          <a:spcPts val="500"/>
        </a:spcBef>
        <a:buClr>
          <a:schemeClr val="accent2"/>
        </a:buClr>
        <a:buSzPct val="75000"/>
        <a:buFont typeface="Wingdings"/>
        <a:buChar char="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1" latinLnBrk="0" hangingPunct="1">
        <a:spcBef>
          <a:spcPts val="400"/>
        </a:spcBef>
        <a:buClr>
          <a:schemeClr val="accent3"/>
        </a:buClr>
        <a:buSzPct val="7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1" latinLnBrk="0" hangingPunct="1">
        <a:spcBef>
          <a:spcPts val="400"/>
        </a:spcBef>
        <a:buClr>
          <a:schemeClr val="accent4"/>
        </a:buClr>
        <a:buSzPct val="6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5867400"/>
          </a:xfrm>
        </p:spPr>
        <p:txBody>
          <a:bodyPr>
            <a:normAutofit fontScale="90000"/>
          </a:bodyPr>
          <a:lstStyle/>
          <a:p>
            <a:pPr algn="ctr"/>
            <a:r>
              <a:rPr lang="tr-TR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tr-TR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tr-TR" b="1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tr-TR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tr-TR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tr-TR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tr-TR" b="1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tr-TR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СОХРАНЕНИЕ 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АРХИТЕКТУРНОГО НАСЛЕДИЯ В </a:t>
            </a: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ТУРЦИИ</a:t>
            </a:r>
            <a:r>
              <a:rPr lang="tr-TR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tr-TR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tr-TR" b="1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tr-TR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tr-TR" b="1" dirty="0" smtClean="0">
                <a:latin typeface="Arial" panose="020B0604020202020204" pitchFamily="34" charset="0"/>
                <a:cs typeface="Arial" panose="020B0604020202020204" pitchFamily="34" charset="0"/>
              </a:rPr>
              <a:t>ARCHITECTURAL </a:t>
            </a:r>
            <a:r>
              <a:rPr lang="tr-TR" b="1" dirty="0">
                <a:latin typeface="Arial" panose="020B0604020202020204" pitchFamily="34" charset="0"/>
                <a:cs typeface="Arial" panose="020B0604020202020204" pitchFamily="34" charset="0"/>
              </a:rPr>
              <a:t>HERITAGE CONSERVATION IN TURKEY</a:t>
            </a:r>
            <a:r>
              <a:rPr lang="tr-TR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tr-TR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tr-TR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tr-TR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tr-TR" b="1" dirty="0" smtClean="0">
                <a:latin typeface="Arial" panose="020B0604020202020204" pitchFamily="34" charset="0"/>
                <a:cs typeface="Arial" panose="020B0604020202020204" pitchFamily="34" charset="0"/>
              </a:rPr>
              <a:t>TÜRKİYE’DE </a:t>
            </a:r>
            <a:br>
              <a:rPr lang="tr-TR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tr-TR" b="1" dirty="0" smtClean="0">
                <a:latin typeface="Arial" panose="020B0604020202020204" pitchFamily="34" charset="0"/>
                <a:cs typeface="Arial" panose="020B0604020202020204" pitchFamily="34" charset="0"/>
              </a:rPr>
              <a:t>MİMARİ MİRASI </a:t>
            </a:r>
            <a:br>
              <a:rPr lang="tr-TR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tr-TR" b="1" dirty="0" smtClean="0">
                <a:latin typeface="Arial" panose="020B0604020202020204" pitchFamily="34" charset="0"/>
                <a:cs typeface="Arial" panose="020B0604020202020204" pitchFamily="34" charset="0"/>
              </a:rPr>
              <a:t>KORUMA ÇALIŞMALARI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r"/>
            <a:r>
              <a:rPr lang="tr-TR" dirty="0" err="1" smtClean="0"/>
              <a:t>Ryazan</a:t>
            </a:r>
            <a:r>
              <a:rPr lang="tr-TR" dirty="0" smtClean="0"/>
              <a:t> - Ağustos 2018</a:t>
            </a:r>
            <a:endParaRPr lang="en-US" dirty="0"/>
          </a:p>
        </p:txBody>
      </p:sp>
      <p:sp>
        <p:nvSpPr>
          <p:cNvPr id="4" name="Dikdörtgen 3"/>
          <p:cNvSpPr/>
          <p:nvPr/>
        </p:nvSpPr>
        <p:spPr>
          <a:xfrm>
            <a:off x="0" y="6093296"/>
            <a:ext cx="211147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N.CANSEN KILIÇÇÖTE</a:t>
            </a:r>
          </a:p>
          <a:p>
            <a:r>
              <a:rPr lang="tr-TR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Rest.Uz</a:t>
            </a:r>
            <a:r>
              <a:rPr lang="tr-TR" sz="1400" dirty="0" smtClean="0"/>
              <a:t>m.Y.Mimar</a:t>
            </a:r>
            <a:endParaRPr lang="tr-TR" sz="1400" dirty="0"/>
          </a:p>
        </p:txBody>
      </p:sp>
    </p:spTree>
    <p:extLst>
      <p:ext uri="{BB962C8B-B14F-4D97-AF65-F5344CB8AC3E}">
        <p14:creationId xmlns:p14="http://schemas.microsoft.com/office/powerpoint/2010/main" val="879245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СОХРАНЕНИЕ АРХИТЕКТУРНОГО НАСЛЕДИЯ В </a:t>
            </a: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ТУРЦИИ</a:t>
            </a:r>
            <a:r>
              <a:rPr lang="tr-T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tr-T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tr-T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ARCHITECTURAL HERITAGE CONSERVATION IN TURKEY</a:t>
            </a:r>
            <a:r>
              <a:rPr lang="tr-TR" sz="2400" b="1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tr-TR" sz="24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tr-T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TÜRKİYE’DE MİMARİ MİRASI KORUMA ÇALIŞMALARI</a:t>
            </a:r>
            <a:br>
              <a:rPr lang="tr-T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Dikdörtgen 2"/>
          <p:cNvSpPr/>
          <p:nvPr/>
        </p:nvSpPr>
        <p:spPr>
          <a:xfrm>
            <a:off x="0" y="1628800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dirty="0" smtClean="0"/>
              <a:t>- Kültür Varlıkları ve Müzeler Genel Müdürlüğü/General </a:t>
            </a:r>
            <a:r>
              <a:rPr lang="tr-TR" dirty="0" err="1" smtClean="0"/>
              <a:t>Directorate</a:t>
            </a:r>
            <a:r>
              <a:rPr lang="tr-TR" dirty="0" smtClean="0"/>
              <a:t> of </a:t>
            </a:r>
            <a:r>
              <a:rPr lang="tr-TR" dirty="0" err="1" smtClean="0"/>
              <a:t>Cultural</a:t>
            </a:r>
            <a:r>
              <a:rPr lang="tr-TR" dirty="0" smtClean="0"/>
              <a:t> </a:t>
            </a:r>
            <a:r>
              <a:rPr lang="tr-TR" dirty="0" err="1" smtClean="0"/>
              <a:t>Assets</a:t>
            </a:r>
            <a:r>
              <a:rPr lang="tr-TR" dirty="0" smtClean="0"/>
              <a:t> </a:t>
            </a:r>
            <a:r>
              <a:rPr lang="tr-TR" dirty="0" err="1" smtClean="0"/>
              <a:t>and</a:t>
            </a:r>
            <a:r>
              <a:rPr lang="tr-TR" dirty="0" smtClean="0"/>
              <a:t> </a:t>
            </a:r>
            <a:r>
              <a:rPr lang="tr-TR" dirty="0" err="1" smtClean="0"/>
              <a:t>Museums</a:t>
            </a:r>
            <a:endParaRPr lang="en-US" dirty="0"/>
          </a:p>
        </p:txBody>
      </p:sp>
      <p:pic>
        <p:nvPicPr>
          <p:cNvPr id="4097" name="Picture 1" descr="C:\Users\SONY\Desktop\GetFot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402" y="2331271"/>
            <a:ext cx="4580153" cy="36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Metin kutusu 3"/>
          <p:cNvSpPr txBox="1"/>
          <p:nvPr/>
        </p:nvSpPr>
        <p:spPr>
          <a:xfrm>
            <a:off x="147402" y="6165304"/>
            <a:ext cx="45801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smtClean="0"/>
              <a:t>Kars</a:t>
            </a:r>
            <a:endParaRPr lang="en-US" dirty="0"/>
          </a:p>
        </p:txBody>
      </p:sp>
      <p:pic>
        <p:nvPicPr>
          <p:cNvPr id="4099" name="Picture 3" descr="http://www.ekoyapidergisi.org/images/kars1_1508315737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11" r="9978"/>
          <a:stretch/>
        </p:blipFill>
        <p:spPr bwMode="auto">
          <a:xfrm>
            <a:off x="4918960" y="2331271"/>
            <a:ext cx="4045528" cy="36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3599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СОХРАНЕНИЕ АРХИТЕКТУРНОГО НАСЛЕДИЯ В </a:t>
            </a: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ТУРЦИИ</a:t>
            </a:r>
            <a:r>
              <a:rPr lang="tr-T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tr-T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tr-T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ARCHITECTURAL HERITAGE CONSERVATION IN TURKEY</a:t>
            </a:r>
            <a:r>
              <a:rPr lang="tr-TR" sz="2400" b="1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tr-TR" sz="24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tr-T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TÜRKİYE’DE MİMARİ MİRASI KORUMA ÇALIŞMALARI</a:t>
            </a:r>
            <a:br>
              <a:rPr lang="tr-T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Metin kutusu 2"/>
          <p:cNvSpPr txBox="1"/>
          <p:nvPr/>
        </p:nvSpPr>
        <p:spPr>
          <a:xfrm>
            <a:off x="0" y="1484784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smtClean="0"/>
              <a:t>-Karayolları Genel Müdürlüğü / General </a:t>
            </a:r>
            <a:r>
              <a:rPr lang="tr-TR" dirty="0" err="1" smtClean="0"/>
              <a:t>Directorate</a:t>
            </a:r>
            <a:r>
              <a:rPr lang="tr-TR" dirty="0" smtClean="0"/>
              <a:t> of </a:t>
            </a:r>
            <a:r>
              <a:rPr lang="tr-TR" dirty="0" err="1" smtClean="0"/>
              <a:t>Highways</a:t>
            </a:r>
            <a:endParaRPr lang="en-US" dirty="0"/>
          </a:p>
        </p:txBody>
      </p:sp>
      <p:pic>
        <p:nvPicPr>
          <p:cNvPr id="7170" name="Picture 2" descr="C:\Users\SONY\Desktop\0830b186eea04a8513e1de867c84812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8733" y="2132856"/>
            <a:ext cx="6849651" cy="4057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Metin kutusu 3"/>
          <p:cNvSpPr txBox="1"/>
          <p:nvPr/>
        </p:nvSpPr>
        <p:spPr>
          <a:xfrm>
            <a:off x="5868144" y="6381328"/>
            <a:ext cx="230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smtClean="0"/>
              <a:t>Uzunköprü-Edirne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1189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СОХРАНЕНИЕ АРХИТЕКТУРНОГО НАСЛЕДИЯ В </a:t>
            </a: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ТУРЦИИ</a:t>
            </a:r>
            <a:r>
              <a:rPr lang="tr-T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tr-T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tr-T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ARCHITECTURAL HERITAGE CONSERVATION IN TURKEY</a:t>
            </a:r>
            <a:r>
              <a:rPr lang="tr-TR" sz="2400" b="1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tr-TR" sz="24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tr-T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TÜRKİYE’DE MİMARİ MİRASI KORUMA ÇALIŞMALARI</a:t>
            </a:r>
            <a:br>
              <a:rPr lang="tr-T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Dikdörtgen 2"/>
          <p:cNvSpPr/>
          <p:nvPr/>
        </p:nvSpPr>
        <p:spPr>
          <a:xfrm>
            <a:off x="0" y="1628800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dirty="0" smtClean="0"/>
              <a:t>- Milli Saraylar İdaresi Başkanlığı/ </a:t>
            </a:r>
            <a:r>
              <a:rPr lang="tr-TR" dirty="0" err="1" smtClean="0"/>
              <a:t>Presidential</a:t>
            </a:r>
            <a:r>
              <a:rPr lang="tr-TR" dirty="0" smtClean="0"/>
              <a:t> </a:t>
            </a:r>
            <a:r>
              <a:rPr lang="tr-TR" dirty="0" err="1" smtClean="0"/>
              <a:t>Directorate</a:t>
            </a:r>
            <a:r>
              <a:rPr lang="tr-TR" dirty="0" smtClean="0"/>
              <a:t> of </a:t>
            </a:r>
            <a:r>
              <a:rPr lang="tr-TR" dirty="0" err="1" smtClean="0"/>
              <a:t>National</a:t>
            </a:r>
            <a:r>
              <a:rPr lang="tr-TR" dirty="0" smtClean="0"/>
              <a:t> </a:t>
            </a:r>
            <a:r>
              <a:rPr lang="tr-TR" dirty="0" err="1" smtClean="0"/>
              <a:t>Palaces</a:t>
            </a:r>
            <a:endParaRPr lang="en-US" dirty="0"/>
          </a:p>
        </p:txBody>
      </p:sp>
      <p:sp>
        <p:nvSpPr>
          <p:cNvPr id="4" name="Metin kutusu 3"/>
          <p:cNvSpPr txBox="1"/>
          <p:nvPr/>
        </p:nvSpPr>
        <p:spPr>
          <a:xfrm>
            <a:off x="147402" y="5157192"/>
            <a:ext cx="45801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smtClean="0"/>
              <a:t>Dolmabahçe </a:t>
            </a:r>
            <a:r>
              <a:rPr lang="tr-TR" dirty="0" err="1" smtClean="0"/>
              <a:t>Palace</a:t>
            </a:r>
            <a:r>
              <a:rPr lang="tr-TR" dirty="0" smtClean="0"/>
              <a:t>, İstanbul</a:t>
            </a:r>
            <a:endParaRPr lang="en-US" dirty="0"/>
          </a:p>
        </p:txBody>
      </p:sp>
      <p:pic>
        <p:nvPicPr>
          <p:cNvPr id="14338" name="Picture 2" descr="DolmabahÃ§e SarayÄ±'nÄ±n boÄazdan gÃ¶rÃ¼nÃ¼mÃ¼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402" y="2132856"/>
            <a:ext cx="5105816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http://www.millisaraylar.gov.tr/front/images/Atolyeler/kalemisi-ve-altin-varak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043"/>
          <a:stretch/>
        </p:blipFill>
        <p:spPr bwMode="auto">
          <a:xfrm>
            <a:off x="5508104" y="2132856"/>
            <a:ext cx="3497351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Metin kutusu 8"/>
          <p:cNvSpPr txBox="1"/>
          <p:nvPr/>
        </p:nvSpPr>
        <p:spPr>
          <a:xfrm>
            <a:off x="5508104" y="5123486"/>
            <a:ext cx="45801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err="1" smtClean="0"/>
              <a:t>Restoration</a:t>
            </a:r>
            <a:r>
              <a:rPr lang="tr-TR" dirty="0" smtClean="0"/>
              <a:t> </a:t>
            </a:r>
            <a:r>
              <a:rPr lang="tr-TR" dirty="0" err="1" smtClean="0"/>
              <a:t>Atellier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2106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СОХРАНЕНИЕ АРХИТЕКТУРНОГО НАСЛЕДИЯ В </a:t>
            </a: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ТУРЦИИ</a:t>
            </a:r>
            <a:r>
              <a:rPr lang="tr-T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tr-T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tr-T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ARCHITECTURAL HERITAGE CONSERVATION IN TURKEY</a:t>
            </a:r>
            <a:r>
              <a:rPr lang="tr-TR" sz="2400" b="1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tr-TR" sz="24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tr-T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TÜRKİYE’DE MİMARİ MİRASI KORUMA ÇALIŞMALARI</a:t>
            </a:r>
            <a:br>
              <a:rPr lang="tr-T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Dikdörtgen 2"/>
          <p:cNvSpPr/>
          <p:nvPr/>
        </p:nvSpPr>
        <p:spPr>
          <a:xfrm>
            <a:off x="0" y="1628800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dirty="0" smtClean="0"/>
              <a:t>- Milli Savunma Bakanlığı/ </a:t>
            </a:r>
            <a:r>
              <a:rPr lang="tr-TR" dirty="0" err="1" smtClean="0"/>
              <a:t>Ministry</a:t>
            </a:r>
            <a:r>
              <a:rPr lang="tr-TR" dirty="0" smtClean="0"/>
              <a:t> of </a:t>
            </a:r>
            <a:r>
              <a:rPr lang="tr-TR" dirty="0" err="1" smtClean="0"/>
              <a:t>National</a:t>
            </a:r>
            <a:r>
              <a:rPr lang="tr-TR" dirty="0" smtClean="0"/>
              <a:t> </a:t>
            </a:r>
            <a:r>
              <a:rPr lang="tr-TR" dirty="0" err="1" smtClean="0"/>
              <a:t>Defense</a:t>
            </a:r>
            <a:endParaRPr lang="en-US" dirty="0"/>
          </a:p>
        </p:txBody>
      </p:sp>
      <p:sp>
        <p:nvSpPr>
          <p:cNvPr id="4" name="Metin kutusu 3"/>
          <p:cNvSpPr txBox="1"/>
          <p:nvPr/>
        </p:nvSpPr>
        <p:spPr>
          <a:xfrm>
            <a:off x="4427984" y="6309320"/>
            <a:ext cx="45801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r-TR" dirty="0" smtClean="0"/>
              <a:t>Anıtkabir, Ankara</a:t>
            </a:r>
            <a:endParaRPr lang="en-US" dirty="0"/>
          </a:p>
        </p:txBody>
      </p:sp>
      <p:pic>
        <p:nvPicPr>
          <p:cNvPr id="15362" name="Picture 2" descr="C:\Users\SONY\Desktop\anıtkabir-4.sinifla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061359"/>
            <a:ext cx="6538548" cy="4655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0263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СОХРАНЕНИЕ АРХИТЕКТУРНОГО НАСЛЕДИЯ В </a:t>
            </a: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ТУРЦИИ</a:t>
            </a:r>
            <a:r>
              <a:rPr lang="tr-T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tr-T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tr-T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ARCHITECTURAL HERITAGE CONSERVATION IN TURKEY</a:t>
            </a:r>
            <a:r>
              <a:rPr lang="tr-TR" sz="2400" b="1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tr-TR" sz="24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tr-T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TÜRKİYE’DE MİMARİ MİRASI KORUMA ÇALIŞMALARI</a:t>
            </a:r>
            <a:br>
              <a:rPr lang="tr-T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Dikdörtgen 2"/>
          <p:cNvSpPr/>
          <p:nvPr/>
        </p:nvSpPr>
        <p:spPr>
          <a:xfrm>
            <a:off x="0" y="1628800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dirty="0" smtClean="0"/>
              <a:t>- Sivil Toplum Kuruluşları/ </a:t>
            </a:r>
            <a:r>
              <a:rPr lang="tr-TR" dirty="0" err="1" smtClean="0"/>
              <a:t>Non</a:t>
            </a:r>
            <a:r>
              <a:rPr lang="tr-TR" dirty="0" smtClean="0"/>
              <a:t> </a:t>
            </a:r>
            <a:r>
              <a:rPr lang="tr-TR" dirty="0" err="1" smtClean="0"/>
              <a:t>Governmental</a:t>
            </a:r>
            <a:r>
              <a:rPr lang="tr-TR" dirty="0" smtClean="0"/>
              <a:t> </a:t>
            </a:r>
            <a:r>
              <a:rPr lang="tr-TR" dirty="0" err="1" smtClean="0"/>
              <a:t>Organizations</a:t>
            </a:r>
            <a:endParaRPr lang="en-US" dirty="0"/>
          </a:p>
        </p:txBody>
      </p:sp>
      <p:sp>
        <p:nvSpPr>
          <p:cNvPr id="4" name="Metin kutusu 3"/>
          <p:cNvSpPr txBox="1"/>
          <p:nvPr/>
        </p:nvSpPr>
        <p:spPr>
          <a:xfrm>
            <a:off x="34961" y="3603866"/>
            <a:ext cx="39609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Foundation for the Conservation of Turkey's Monuments, Environment and Tourism Assets </a:t>
            </a:r>
          </a:p>
        </p:txBody>
      </p:sp>
      <p:pic>
        <p:nvPicPr>
          <p:cNvPr id="16386" name="Picture 2" descr="http://www.tacvakfi.org.tr/images/asset/log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447" y="2132856"/>
            <a:ext cx="2569409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Dikdörtgen 4"/>
          <p:cNvSpPr/>
          <p:nvPr/>
        </p:nvSpPr>
        <p:spPr>
          <a:xfrm>
            <a:off x="4427983" y="2132856"/>
            <a:ext cx="4536504" cy="14710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390" name="Picture 6" descr="http://tarihvakfi.org.tr/images/log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6097" y="2382585"/>
            <a:ext cx="2200275" cy="971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Metin kutusu 11"/>
          <p:cNvSpPr txBox="1"/>
          <p:nvPr/>
        </p:nvSpPr>
        <p:spPr>
          <a:xfrm>
            <a:off x="5363818" y="3655822"/>
            <a:ext cx="26648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</a:t>
            </a:r>
            <a:r>
              <a:rPr lang="tr-TR" dirty="0" err="1" smtClean="0"/>
              <a:t>History</a:t>
            </a:r>
            <a:r>
              <a:rPr lang="tr-TR" dirty="0" smtClean="0"/>
              <a:t> </a:t>
            </a:r>
            <a:r>
              <a:rPr lang="en-US" dirty="0" smtClean="0"/>
              <a:t>Foundation</a:t>
            </a:r>
            <a:endParaRPr lang="en-US" dirty="0"/>
          </a:p>
        </p:txBody>
      </p:sp>
      <p:pic>
        <p:nvPicPr>
          <p:cNvPr id="16392" name="Picture 8" descr="http://www.tarihikentlerbirligi.org/wp-content/uploads/tkb_bant1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79" r="3269"/>
          <a:stretch/>
        </p:blipFill>
        <p:spPr bwMode="auto">
          <a:xfrm>
            <a:off x="1135683" y="4437112"/>
            <a:ext cx="1759529" cy="152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Metin kutusu 13"/>
          <p:cNvSpPr txBox="1"/>
          <p:nvPr/>
        </p:nvSpPr>
        <p:spPr>
          <a:xfrm>
            <a:off x="478983" y="5975767"/>
            <a:ext cx="30243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err="1" smtClean="0"/>
              <a:t>Historic</a:t>
            </a:r>
            <a:r>
              <a:rPr lang="tr-TR" dirty="0" smtClean="0"/>
              <a:t> </a:t>
            </a:r>
            <a:r>
              <a:rPr lang="tr-TR" dirty="0" err="1" smtClean="0"/>
              <a:t>Towns</a:t>
            </a:r>
            <a:r>
              <a:rPr lang="tr-TR" dirty="0" smtClean="0"/>
              <a:t> </a:t>
            </a:r>
            <a:r>
              <a:rPr lang="tr-TR" dirty="0" err="1" smtClean="0"/>
              <a:t>Association</a:t>
            </a:r>
            <a:r>
              <a:rPr lang="en-US" dirty="0"/>
              <a:t> </a:t>
            </a:r>
          </a:p>
        </p:txBody>
      </p:sp>
      <p:pic>
        <p:nvPicPr>
          <p:cNvPr id="16393" name="Picture 9" descr="C:\Users\SONY\Desktop\KORDER2012\korderlogo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5510" y="4269630"/>
            <a:ext cx="1441450" cy="1858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Metin kutusu 16"/>
          <p:cNvSpPr txBox="1"/>
          <p:nvPr/>
        </p:nvSpPr>
        <p:spPr>
          <a:xfrm>
            <a:off x="4427983" y="6160433"/>
            <a:ext cx="45365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err="1" smtClean="0"/>
              <a:t>Conservation</a:t>
            </a:r>
            <a:r>
              <a:rPr lang="tr-TR" dirty="0" smtClean="0"/>
              <a:t> </a:t>
            </a:r>
            <a:r>
              <a:rPr lang="tr-TR" dirty="0" err="1" smtClean="0"/>
              <a:t>and</a:t>
            </a:r>
            <a:r>
              <a:rPr lang="tr-TR" dirty="0" smtClean="0"/>
              <a:t> </a:t>
            </a:r>
            <a:r>
              <a:rPr lang="tr-TR" dirty="0" err="1" smtClean="0"/>
              <a:t>Restoration</a:t>
            </a:r>
            <a:r>
              <a:rPr lang="tr-TR" dirty="0" smtClean="0"/>
              <a:t> </a:t>
            </a:r>
            <a:r>
              <a:rPr lang="tr-TR" dirty="0" err="1" smtClean="0"/>
              <a:t>Specialists</a:t>
            </a:r>
            <a:r>
              <a:rPr lang="tr-TR" dirty="0" smtClean="0"/>
              <a:t> </a:t>
            </a:r>
            <a:r>
              <a:rPr lang="tr-TR" dirty="0" err="1" smtClean="0"/>
              <a:t>Association</a:t>
            </a:r>
            <a:r>
              <a:rPr lang="en-US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3230263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СОХРАНЕНИЕ АРХИТЕКТУРНОГО НАСЛЕДИЯ В </a:t>
            </a: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ТУРЦИИ</a:t>
            </a:r>
            <a:r>
              <a:rPr lang="tr-T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tr-T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tr-T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ARCHITECTURAL HERITAGE CONSERVATION IN TURKEY</a:t>
            </a:r>
            <a:r>
              <a:rPr lang="tr-TR" sz="2400" b="1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tr-TR" sz="24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tr-T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TÜRKİYE’DE MİMARİ MİRASI KORUMA ÇALIŞMALARI</a:t>
            </a:r>
            <a:br>
              <a:rPr lang="tr-T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Dikdörtgen 2"/>
          <p:cNvSpPr/>
          <p:nvPr/>
        </p:nvSpPr>
        <p:spPr>
          <a:xfrm>
            <a:off x="0" y="1628800"/>
            <a:ext cx="9144000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b="1" dirty="0" err="1" smtClean="0"/>
              <a:t>Definitions</a:t>
            </a:r>
            <a:r>
              <a:rPr lang="tr-TR" b="1" dirty="0" smtClean="0"/>
              <a:t> in </a:t>
            </a:r>
            <a:r>
              <a:rPr lang="en-US" b="1" dirty="0" smtClean="0"/>
              <a:t>Law </a:t>
            </a:r>
            <a:r>
              <a:rPr lang="en-US" b="1" dirty="0"/>
              <a:t>on the Conservation of Cultural and Natural </a:t>
            </a:r>
            <a:r>
              <a:rPr lang="en-US" b="1" dirty="0" smtClean="0"/>
              <a:t>Property</a:t>
            </a:r>
            <a:r>
              <a:rPr lang="tr-TR" b="1" dirty="0" smtClean="0"/>
              <a:t> (No.2863)</a:t>
            </a:r>
          </a:p>
          <a:p>
            <a:pPr marL="285750" indent="-285750">
              <a:buFontTx/>
              <a:buChar char="-"/>
            </a:pPr>
            <a:r>
              <a:rPr lang="tr-TR" dirty="0" smtClean="0">
                <a:cs typeface="Arial" panose="020B0604020202020204" pitchFamily="34" charset="0"/>
              </a:rPr>
              <a:t>City = Urban Site</a:t>
            </a:r>
          </a:p>
          <a:p>
            <a:pPr marL="285750" indent="-285750">
              <a:buFontTx/>
              <a:buChar char="-"/>
            </a:pPr>
            <a:r>
              <a:rPr lang="tr-TR" dirty="0" err="1" smtClean="0">
                <a:cs typeface="Arial" panose="020B0604020202020204" pitchFamily="34" charset="0"/>
              </a:rPr>
              <a:t>Remains</a:t>
            </a:r>
            <a:r>
              <a:rPr lang="tr-TR" dirty="0" smtClean="0">
                <a:cs typeface="Arial" panose="020B0604020202020204" pitchFamily="34" charset="0"/>
              </a:rPr>
              <a:t> of a City = </a:t>
            </a:r>
            <a:r>
              <a:rPr lang="tr-TR" dirty="0" err="1" smtClean="0">
                <a:cs typeface="Arial" panose="020B0604020202020204" pitchFamily="34" charset="0"/>
              </a:rPr>
              <a:t>Archaeological</a:t>
            </a:r>
            <a:r>
              <a:rPr lang="tr-TR" dirty="0" smtClean="0">
                <a:cs typeface="Arial" panose="020B0604020202020204" pitchFamily="34" charset="0"/>
              </a:rPr>
              <a:t> Site</a:t>
            </a:r>
          </a:p>
          <a:p>
            <a:pPr marL="285750" indent="-285750">
              <a:buFontTx/>
              <a:buChar char="-"/>
            </a:pPr>
            <a:r>
              <a:rPr lang="tr-TR" dirty="0" smtClean="0">
                <a:cs typeface="Arial" panose="020B0604020202020204" pitchFamily="34" charset="0"/>
              </a:rPr>
              <a:t>Natural </a:t>
            </a:r>
            <a:r>
              <a:rPr lang="tr-TR" dirty="0" err="1" smtClean="0">
                <a:cs typeface="Arial" panose="020B0604020202020204" pitchFamily="34" charset="0"/>
              </a:rPr>
              <a:t>values</a:t>
            </a:r>
            <a:r>
              <a:rPr lang="tr-TR" dirty="0" smtClean="0">
                <a:cs typeface="Arial" panose="020B0604020202020204" pitchFamily="34" charset="0"/>
              </a:rPr>
              <a:t> = Natural Site</a:t>
            </a:r>
          </a:p>
          <a:p>
            <a:r>
              <a:rPr lang="tr-TR" b="1" dirty="0" smtClean="0">
                <a:cs typeface="Arial" panose="020B0604020202020204" pitchFamily="34" charset="0"/>
              </a:rPr>
              <a:t>                            +</a:t>
            </a:r>
          </a:p>
          <a:p>
            <a:pPr marL="285750" indent="-285750">
              <a:buFontTx/>
              <a:buChar char="-"/>
            </a:pPr>
            <a:r>
              <a:rPr lang="tr-TR" dirty="0" smtClean="0">
                <a:cs typeface="Arial" panose="020B0604020202020204" pitchFamily="34" charset="0"/>
              </a:rPr>
              <a:t>Urban </a:t>
            </a:r>
            <a:r>
              <a:rPr lang="tr-TR" dirty="0" err="1" smtClean="0">
                <a:cs typeface="Arial" panose="020B0604020202020204" pitchFamily="34" charset="0"/>
              </a:rPr>
              <a:t>Archaeological</a:t>
            </a:r>
            <a:r>
              <a:rPr lang="tr-TR" dirty="0" smtClean="0">
                <a:cs typeface="Arial" panose="020B0604020202020204" pitchFamily="34" charset="0"/>
              </a:rPr>
              <a:t> Site</a:t>
            </a:r>
          </a:p>
          <a:p>
            <a:pPr marL="285750" indent="-285750">
              <a:buFontTx/>
              <a:buChar char="-"/>
            </a:pPr>
            <a:r>
              <a:rPr lang="tr-TR" dirty="0" err="1" smtClean="0">
                <a:cs typeface="Arial" panose="020B0604020202020204" pitchFamily="34" charset="0"/>
              </a:rPr>
              <a:t>Complex</a:t>
            </a:r>
            <a:r>
              <a:rPr lang="tr-TR" dirty="0" smtClean="0">
                <a:cs typeface="Arial" panose="020B0604020202020204" pitchFamily="34" charset="0"/>
              </a:rPr>
              <a:t> Site</a:t>
            </a:r>
          </a:p>
          <a:p>
            <a:pPr marL="285750" indent="-285750">
              <a:buFontTx/>
              <a:buChar char="-"/>
            </a:pPr>
            <a:r>
              <a:rPr lang="tr-TR" dirty="0" err="1" smtClean="0">
                <a:cs typeface="Arial" panose="020B0604020202020204" pitchFamily="34" charset="0"/>
              </a:rPr>
              <a:t>Rural</a:t>
            </a:r>
            <a:r>
              <a:rPr lang="tr-TR" dirty="0" smtClean="0">
                <a:cs typeface="Arial" panose="020B0604020202020204" pitchFamily="34" charset="0"/>
              </a:rPr>
              <a:t> Site</a:t>
            </a:r>
          </a:p>
          <a:p>
            <a:pPr marL="285750" indent="-285750">
              <a:buFontTx/>
              <a:buChar char="-"/>
            </a:pPr>
            <a:r>
              <a:rPr lang="tr-TR" dirty="0" err="1" smtClean="0">
                <a:cs typeface="Arial" panose="020B0604020202020204" pitchFamily="34" charset="0"/>
              </a:rPr>
              <a:t>Cultural</a:t>
            </a:r>
            <a:r>
              <a:rPr lang="tr-TR" dirty="0" smtClean="0">
                <a:cs typeface="Arial" panose="020B0604020202020204" pitchFamily="34" charset="0"/>
              </a:rPr>
              <a:t> </a:t>
            </a:r>
            <a:r>
              <a:rPr lang="tr-TR" dirty="0" err="1" smtClean="0">
                <a:cs typeface="Arial" panose="020B0604020202020204" pitchFamily="34" charset="0"/>
              </a:rPr>
              <a:t>Landscape</a:t>
            </a:r>
            <a:endParaRPr lang="tr-TR" dirty="0" smtClean="0">
              <a:cs typeface="Arial" panose="020B0604020202020204" pitchFamily="34" charset="0"/>
            </a:endParaRPr>
          </a:p>
          <a:p>
            <a:endParaRPr lang="tr-TR" dirty="0" smtClean="0">
              <a:cs typeface="Arial" panose="020B0604020202020204" pitchFamily="34" charset="0"/>
            </a:endParaRPr>
          </a:p>
          <a:p>
            <a:endParaRPr lang="tr-TR" b="1" dirty="0">
              <a:cs typeface="Arial" panose="020B0604020202020204" pitchFamily="34" charset="0"/>
            </a:endParaRPr>
          </a:p>
          <a:p>
            <a:r>
              <a:rPr lang="tr-TR" b="1" dirty="0" err="1" smtClean="0">
                <a:cs typeface="Arial" panose="020B0604020202020204" pitchFamily="34" charset="0"/>
              </a:rPr>
              <a:t>Conservation</a:t>
            </a:r>
            <a:r>
              <a:rPr lang="tr-TR" b="1" dirty="0" smtClean="0">
                <a:cs typeface="Arial" panose="020B0604020202020204" pitchFamily="34" charset="0"/>
              </a:rPr>
              <a:t> Tools</a:t>
            </a:r>
          </a:p>
          <a:p>
            <a:pPr marL="285750" indent="-285750">
              <a:buFontTx/>
              <a:buChar char="-"/>
            </a:pPr>
            <a:r>
              <a:rPr lang="tr-TR" dirty="0" err="1" smtClean="0">
                <a:cs typeface="Arial" panose="020B0604020202020204" pitchFamily="34" charset="0"/>
              </a:rPr>
              <a:t>Conservation</a:t>
            </a:r>
            <a:r>
              <a:rPr lang="tr-TR" dirty="0" smtClean="0">
                <a:cs typeface="Arial" panose="020B0604020202020204" pitchFamily="34" charset="0"/>
              </a:rPr>
              <a:t> Plan</a:t>
            </a:r>
          </a:p>
          <a:p>
            <a:pPr marL="285750" indent="-285750">
              <a:buFontTx/>
              <a:buChar char="-"/>
            </a:pPr>
            <a:r>
              <a:rPr lang="tr-TR" dirty="0" err="1" smtClean="0">
                <a:cs typeface="Arial" panose="020B0604020202020204" pitchFamily="34" charset="0"/>
              </a:rPr>
              <a:t>Landscaping</a:t>
            </a:r>
            <a:r>
              <a:rPr lang="tr-TR" dirty="0" smtClean="0">
                <a:cs typeface="Arial" panose="020B0604020202020204" pitchFamily="34" charset="0"/>
              </a:rPr>
              <a:t> Project</a:t>
            </a:r>
          </a:p>
          <a:p>
            <a:pPr marL="285750" indent="-285750">
              <a:buFontTx/>
              <a:buChar char="-"/>
            </a:pPr>
            <a:r>
              <a:rPr lang="tr-TR" dirty="0" smtClean="0"/>
              <a:t>Street </a:t>
            </a:r>
            <a:r>
              <a:rPr lang="tr-TR" dirty="0" err="1" smtClean="0"/>
              <a:t>Rehabilitation</a:t>
            </a:r>
            <a:r>
              <a:rPr lang="tr-TR" dirty="0" smtClean="0"/>
              <a:t> Project</a:t>
            </a:r>
            <a:r>
              <a:rPr lang="en-US" b="1" dirty="0"/>
              <a:t/>
            </a:r>
            <a:br>
              <a:rPr lang="en-US" b="1" dirty="0"/>
            </a:br>
            <a:endParaRPr lang="tr-TR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3897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СОХРАНЕНИЕ АРХИТЕКТУРНОГО НАСЛЕДИЯ В </a:t>
            </a: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ТУРЦИИ</a:t>
            </a:r>
            <a:r>
              <a:rPr lang="tr-T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tr-T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tr-T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ARCHITECTURAL HERITAGE CONSERVATION IN TURKEY</a:t>
            </a:r>
            <a:r>
              <a:rPr lang="tr-TR" sz="2400" b="1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tr-TR" sz="24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tr-T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TÜRKİYE’DE MİMARİ MİRASI KORUMA ÇALIŞMALARI</a:t>
            </a:r>
            <a:br>
              <a:rPr lang="tr-T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Dikdörtgen 2"/>
          <p:cNvSpPr/>
          <p:nvPr/>
        </p:nvSpPr>
        <p:spPr>
          <a:xfrm>
            <a:off x="0" y="1484784"/>
            <a:ext cx="9144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b="1" dirty="0" smtClean="0"/>
              <a:t>CONSERVATION PLAN</a:t>
            </a:r>
            <a:r>
              <a:rPr lang="en-US" b="1" dirty="0"/>
              <a:t/>
            </a:r>
            <a:br>
              <a:rPr lang="en-US" b="1" dirty="0"/>
            </a:br>
            <a:endParaRPr lang="tr-TR" dirty="0" smtClean="0"/>
          </a:p>
          <a:p>
            <a:endParaRPr lang="en-US" dirty="0"/>
          </a:p>
        </p:txBody>
      </p:sp>
      <p:pic>
        <p:nvPicPr>
          <p:cNvPr id="17410" name="Picture 2" descr="C:\Users\SONY\Desktop\134728946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488" y="1872208"/>
            <a:ext cx="3133384" cy="4725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1" name="Picture 3" descr="C:\Users\SONY\Desktop\134728909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2386930"/>
            <a:ext cx="4762500" cy="3695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4969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СОХРАНЕНИЕ АРХИТЕКТУРНОГО НАСЛЕДИЯ В </a:t>
            </a: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ТУРЦИИ</a:t>
            </a:r>
            <a:r>
              <a:rPr lang="tr-T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tr-T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tr-T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ARCHITECTURAL HERITAGE CONSERVATION IN TURKEY</a:t>
            </a:r>
            <a:r>
              <a:rPr lang="tr-TR" sz="2400" b="1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tr-TR" sz="24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tr-T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TÜRKİYE’DE MİMARİ MİRASI KORUMA ÇALIŞMALARI</a:t>
            </a:r>
            <a:br>
              <a:rPr lang="tr-T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Dikdörtgen 2"/>
          <p:cNvSpPr/>
          <p:nvPr/>
        </p:nvSpPr>
        <p:spPr>
          <a:xfrm>
            <a:off x="0" y="1628800"/>
            <a:ext cx="9144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b="1" dirty="0" smtClean="0"/>
              <a:t>STREET REHABILITATION PROJECT</a:t>
            </a:r>
            <a:r>
              <a:rPr lang="en-US" b="1" dirty="0"/>
              <a:t/>
            </a:r>
            <a:br>
              <a:rPr lang="en-US" b="1" dirty="0"/>
            </a:br>
            <a:endParaRPr lang="tr-TR" dirty="0" smtClean="0"/>
          </a:p>
          <a:p>
            <a:endParaRPr lang="en-US" dirty="0"/>
          </a:p>
        </p:txBody>
      </p:sp>
      <p:pic>
        <p:nvPicPr>
          <p:cNvPr id="18434" name="Picture 2" descr="http://mimormimarlik.com.tr/images/proje/galeri/b6f0479ae87d244975439c6124592772_www.mimormimarlik.com.tr_42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796" y="2065282"/>
            <a:ext cx="4737341" cy="45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Picture 4" descr="http://www.paftadepom.com/wp-content/gallery/2017tupob2/208eee622fb494d_ek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6245" y="2065282"/>
            <a:ext cx="3154227" cy="45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4969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СОХРАНЕНИЕ АРХИТЕКТУРНОГО НАСЛЕДИЯ В </a:t>
            </a: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ТУРЦИИ</a:t>
            </a:r>
            <a:r>
              <a:rPr lang="tr-T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tr-T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tr-T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ARCHITECTURAL HERITAGE CONSERVATION IN TURKEY</a:t>
            </a:r>
            <a:r>
              <a:rPr lang="tr-TR" sz="2400" b="1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tr-TR" sz="24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tr-T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TÜRKİYE’DE MİMARİ MİRASI KORUMA ÇALIŞMALARI</a:t>
            </a:r>
            <a:br>
              <a:rPr lang="tr-T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Dikdörtgen 2"/>
          <p:cNvSpPr/>
          <p:nvPr/>
        </p:nvSpPr>
        <p:spPr>
          <a:xfrm>
            <a:off x="0" y="1628800"/>
            <a:ext cx="9144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/>
              <a:t/>
            </a:r>
            <a:br>
              <a:rPr lang="en-US" b="1" dirty="0"/>
            </a:br>
            <a:endParaRPr lang="tr-TR" dirty="0" smtClean="0"/>
          </a:p>
          <a:p>
            <a:endParaRPr lang="en-US" dirty="0"/>
          </a:p>
        </p:txBody>
      </p:sp>
      <p:pic>
        <p:nvPicPr>
          <p:cNvPr id="1026" name="Picture 2" descr="C:\Users\SONY\Desktop\2935684_ori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2057674"/>
            <a:ext cx="4466165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SONY\Desktop\4528046_ori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057674"/>
            <a:ext cx="4375691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SONY\Desktop\4074283_orig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2911" y="4437352"/>
            <a:ext cx="2961900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SONY\Desktop\3692344_orig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14" y="4437352"/>
            <a:ext cx="4649706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Dikdörtgen 8"/>
          <p:cNvSpPr/>
          <p:nvPr/>
        </p:nvSpPr>
        <p:spPr>
          <a:xfrm>
            <a:off x="0" y="1484784"/>
            <a:ext cx="9144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b="1" dirty="0" smtClean="0"/>
              <a:t>CONSERVATION PLAN</a:t>
            </a:r>
            <a:r>
              <a:rPr lang="en-US" b="1" dirty="0"/>
              <a:t/>
            </a:r>
            <a:br>
              <a:rPr lang="en-US" b="1" dirty="0"/>
            </a:br>
            <a:endParaRPr lang="tr-TR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4554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СОХРАНЕНИЕ АРХИТЕКТУРНОГО НАСЛЕДИЯ В </a:t>
            </a: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ТУРЦИИ</a:t>
            </a:r>
            <a:r>
              <a:rPr lang="tr-T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tr-T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tr-T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ARCHITECTURAL HERITAGE CONSERVATION IN TURKEY</a:t>
            </a:r>
            <a:r>
              <a:rPr lang="tr-TR" sz="2400" b="1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tr-TR" sz="24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tr-T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TÜRKİYE’DE MİMARİ MİRASI KORUMA ÇALIŞMALARI</a:t>
            </a:r>
            <a:br>
              <a:rPr lang="tr-T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Dikdörtgen 2"/>
          <p:cNvSpPr/>
          <p:nvPr/>
        </p:nvSpPr>
        <p:spPr>
          <a:xfrm>
            <a:off x="0" y="1628800"/>
            <a:ext cx="9144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b="1" dirty="0" smtClean="0"/>
              <a:t>STREET REHABILITATION PROJECT</a:t>
            </a:r>
            <a:r>
              <a:rPr lang="en-US" b="1" dirty="0"/>
              <a:t/>
            </a:r>
            <a:br>
              <a:rPr lang="en-US" b="1" dirty="0"/>
            </a:br>
            <a:endParaRPr lang="tr-TR" dirty="0" smtClean="0"/>
          </a:p>
          <a:p>
            <a:endParaRPr lang="en-US" dirty="0"/>
          </a:p>
        </p:txBody>
      </p:sp>
      <p:pic>
        <p:nvPicPr>
          <p:cNvPr id="2050" name="Picture 2" descr="http://odunpazarihouses.com/wp/wp-content/uploads/2011/05/aResim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7" y="2531705"/>
            <a:ext cx="4445781" cy="295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odunpazarihouses.com/wp/wp-content/uploads/2011/05/aResim2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2531705"/>
            <a:ext cx="4445781" cy="295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Metin kutusu 3"/>
          <p:cNvSpPr txBox="1"/>
          <p:nvPr/>
        </p:nvSpPr>
        <p:spPr>
          <a:xfrm>
            <a:off x="5868144" y="5949280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err="1" smtClean="0"/>
              <a:t>Odunpazarı</a:t>
            </a:r>
            <a:r>
              <a:rPr lang="tr-TR" dirty="0" smtClean="0"/>
              <a:t>, Eskişehir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5058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СОХРАНЕНИЕ АРХИТЕКТУРНОГО НАСЛЕДИЯ В </a:t>
            </a: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ТУРЦИИ</a:t>
            </a:r>
            <a:r>
              <a:rPr lang="tr-T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tr-T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tr-T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ARCHITECTURAL HERITAGE CONSERVATION IN TURKEY</a:t>
            </a:r>
            <a:r>
              <a:rPr lang="tr-TR" sz="2400" b="1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tr-TR" sz="24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tr-T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TÜRKİYE’DE MİMARİ MİRASI KORUMA ÇALIŞMALARI</a:t>
            </a:r>
            <a:br>
              <a:rPr lang="tr-T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C:\Users\SONY\Desktop\Göbeklitepe.jpg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556792"/>
            <a:ext cx="4148476" cy="23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SONY\Desktop\galeriefes-9-jpg_312239270_143611235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4123" y="1556792"/>
            <a:ext cx="3512373" cy="23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SONY\Desktop\Aspendos-Nasıl-Gidilir-Ziyaret-Saatleri-ve-Giriş-Ücreti-681x38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01" y="4221088"/>
            <a:ext cx="4160679" cy="23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SONY\Desktop\5acb6068eb10bb532847f8bc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8062" y="4221088"/>
            <a:ext cx="4158434" cy="23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Metin kutusu 3"/>
          <p:cNvSpPr txBox="1"/>
          <p:nvPr/>
        </p:nvSpPr>
        <p:spPr>
          <a:xfrm>
            <a:off x="107504" y="3861048"/>
            <a:ext cx="41484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smtClean="0"/>
              <a:t>GÖBEKLİTEPE – 10.000 BC </a:t>
            </a:r>
            <a:endParaRPr lang="en-US" dirty="0"/>
          </a:p>
        </p:txBody>
      </p:sp>
      <p:sp>
        <p:nvSpPr>
          <p:cNvPr id="9" name="Metin kutusu 8"/>
          <p:cNvSpPr txBox="1"/>
          <p:nvPr/>
        </p:nvSpPr>
        <p:spPr>
          <a:xfrm>
            <a:off x="5508104" y="3861048"/>
            <a:ext cx="2952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smtClean="0"/>
              <a:t>EFES – 3.000 BC  </a:t>
            </a:r>
            <a:endParaRPr lang="en-US" dirty="0"/>
          </a:p>
        </p:txBody>
      </p:sp>
      <p:sp>
        <p:nvSpPr>
          <p:cNvPr id="10" name="Metin kutusu 9"/>
          <p:cNvSpPr txBox="1"/>
          <p:nvPr/>
        </p:nvSpPr>
        <p:spPr>
          <a:xfrm>
            <a:off x="107504" y="6516052"/>
            <a:ext cx="41484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smtClean="0"/>
              <a:t>ASPENDOS – 200 AD </a:t>
            </a:r>
            <a:endParaRPr lang="en-US" dirty="0"/>
          </a:p>
        </p:txBody>
      </p:sp>
      <p:sp>
        <p:nvSpPr>
          <p:cNvPr id="11" name="Metin kutusu 10"/>
          <p:cNvSpPr txBox="1"/>
          <p:nvPr/>
        </p:nvSpPr>
        <p:spPr>
          <a:xfrm>
            <a:off x="4888020" y="6525344"/>
            <a:ext cx="41484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smtClean="0"/>
              <a:t>SELİMİYE – 1575 AD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5311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СОХРАНЕНИЕ АРХИТЕКТУРНОГО НАСЛЕДИЯ В </a:t>
            </a: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ТУРЦИИ</a:t>
            </a:r>
            <a:r>
              <a:rPr lang="tr-T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tr-T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tr-T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ARCHITECTURAL HERITAGE CONSERVATION IN TURKEY</a:t>
            </a:r>
            <a:r>
              <a:rPr lang="tr-TR" sz="2400" b="1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tr-TR" sz="24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tr-T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TÜRKİYE’DE MİMARİ MİRASI KORUMA ÇALIŞMALARI</a:t>
            </a:r>
            <a:br>
              <a:rPr lang="tr-T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Dikdörtgen 2"/>
          <p:cNvSpPr/>
          <p:nvPr/>
        </p:nvSpPr>
        <p:spPr>
          <a:xfrm>
            <a:off x="0" y="1628800"/>
            <a:ext cx="9144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b="1" dirty="0" smtClean="0"/>
              <a:t>INVENTORY</a:t>
            </a:r>
            <a:r>
              <a:rPr lang="en-US" b="1" dirty="0"/>
              <a:t/>
            </a:r>
            <a:br>
              <a:rPr lang="en-US" b="1" dirty="0"/>
            </a:br>
            <a:endParaRPr lang="tr-TR" dirty="0" smtClean="0"/>
          </a:p>
          <a:p>
            <a:endParaRPr lang="en-US" dirty="0"/>
          </a:p>
        </p:txBody>
      </p:sp>
      <p:pic>
        <p:nvPicPr>
          <p:cNvPr id="24578" name="Picture 2" descr="https://www.cekulvakfi.org.tr/files/images/envanterkolaj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23" y="2348880"/>
            <a:ext cx="8962873" cy="331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4299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СОХРАНЕНИЕ АРХИТЕКТУРНОГО НАСЛЕДИЯ В </a:t>
            </a: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ТУРЦИИ</a:t>
            </a:r>
            <a:r>
              <a:rPr lang="tr-T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tr-T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tr-T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ARCHITECTURAL HERITAGE CONSERVATION IN TURKEY</a:t>
            </a:r>
            <a:r>
              <a:rPr lang="tr-TR" sz="2400" b="1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tr-TR" sz="24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tr-T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TÜRKİYE’DE MİMARİ MİRASI KORUMA ÇALIŞMALARI</a:t>
            </a:r>
            <a:br>
              <a:rPr lang="tr-T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Dikdörtgen 2"/>
          <p:cNvSpPr/>
          <p:nvPr/>
        </p:nvSpPr>
        <p:spPr>
          <a:xfrm>
            <a:off x="0" y="1628800"/>
            <a:ext cx="9144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b="1" dirty="0" smtClean="0"/>
              <a:t>CITY MUSEUMS</a:t>
            </a:r>
            <a:r>
              <a:rPr lang="en-US" b="1" dirty="0"/>
              <a:t/>
            </a:r>
            <a:br>
              <a:rPr lang="en-US" b="1" dirty="0"/>
            </a:br>
            <a:endParaRPr lang="tr-TR" dirty="0" smtClean="0"/>
          </a:p>
          <a:p>
            <a:endParaRPr lang="en-US" dirty="0"/>
          </a:p>
        </p:txBody>
      </p:sp>
      <p:pic>
        <p:nvPicPr>
          <p:cNvPr id="19460" name="Picture 4" descr="https://encrypted-tbn0.gstatic.com/images?q=tbn:ANd9GcSiPd2t5svIE0jKZlILEoZFvtlQsOJ42zlqabapTwUVshVUIFxgj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1955986"/>
            <a:ext cx="3245900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2" name="Picture 6" descr="https://encrypted-tbn0.gstatic.com/images?q=tbn:ANd9GcSi0SpwbL03hcen6HYD-XtEXhuGpvyMxvlB8uLRSwCoieAeg6hW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4437112"/>
            <a:ext cx="3535714" cy="19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4" name="Picture 8" descr="https://media-cdn.tripadvisor.com/media/photo-s/11/3b/97/13/edirne-kent-muzesi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1902" y="2420888"/>
            <a:ext cx="5446602" cy="30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Metin kutusu 3"/>
          <p:cNvSpPr txBox="1"/>
          <p:nvPr/>
        </p:nvSpPr>
        <p:spPr>
          <a:xfrm>
            <a:off x="6876256" y="6165304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r-TR" dirty="0" smtClean="0"/>
              <a:t>Edirne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4969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СОХРАНЕНИЕ АРХИТЕКТУРНОГО НАСЛЕДИЯ В </a:t>
            </a: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ТУРЦИИ</a:t>
            </a:r>
            <a:r>
              <a:rPr lang="tr-T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tr-T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tr-T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ARCHITECTURAL HERITAGE CONSERVATION IN TURKEY</a:t>
            </a:r>
            <a:r>
              <a:rPr lang="tr-TR" sz="2400" b="1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tr-TR" sz="24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tr-T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TÜRKİYE’DE MİMARİ MİRASI KORUMA ÇALIŞMALARI</a:t>
            </a:r>
            <a:br>
              <a:rPr lang="tr-T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Dikdörtgen 2"/>
          <p:cNvSpPr/>
          <p:nvPr/>
        </p:nvSpPr>
        <p:spPr>
          <a:xfrm>
            <a:off x="0" y="1628800"/>
            <a:ext cx="9144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b="1" dirty="0" smtClean="0"/>
              <a:t>CULTURAL ROUTES</a:t>
            </a:r>
            <a:r>
              <a:rPr lang="en-US" b="1" dirty="0"/>
              <a:t/>
            </a:r>
            <a:br>
              <a:rPr lang="en-US" b="1" dirty="0"/>
            </a:br>
            <a:endParaRPr lang="tr-TR" dirty="0" smtClean="0"/>
          </a:p>
          <a:p>
            <a:endParaRPr lang="en-US" dirty="0"/>
          </a:p>
        </p:txBody>
      </p:sp>
      <p:pic>
        <p:nvPicPr>
          <p:cNvPr id="20481" name="Picture 1" descr="C:\Users\SONY\Desktop\Ekran Alıntısı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9"/>
          <a:stretch/>
        </p:blipFill>
        <p:spPr bwMode="auto">
          <a:xfrm>
            <a:off x="636394" y="2348880"/>
            <a:ext cx="4079622" cy="3943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3" name="Picture 3" descr="http://cultureroutesinturkey.com/wp-content/uploads/2014/11/st-paul-map-262x65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1628800"/>
            <a:ext cx="2022174" cy="50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4969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СОХРАНЕНИЕ АРХИТЕКТУРНОГО НАСЛЕДИЯ В </a:t>
            </a: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ТУРЦИИ</a:t>
            </a:r>
            <a:r>
              <a:rPr lang="tr-T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tr-T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tr-T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ARCHITECTURAL HERITAGE CONSERVATION IN TURKEY</a:t>
            </a:r>
            <a:r>
              <a:rPr lang="tr-TR" sz="2400" b="1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tr-TR" sz="24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tr-T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TÜRKİYE’DE MİMARİ MİRASI KORUMA ÇALIŞMALARI</a:t>
            </a:r>
            <a:br>
              <a:rPr lang="tr-T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Dikdörtgen 2"/>
          <p:cNvSpPr/>
          <p:nvPr/>
        </p:nvSpPr>
        <p:spPr>
          <a:xfrm>
            <a:off x="0" y="1628800"/>
            <a:ext cx="9144000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az-Cyrl-AZ" b="1" dirty="0" smtClean="0"/>
          </a:p>
          <a:p>
            <a:pPr algn="ctr"/>
            <a:r>
              <a:rPr lang="az-Cyrl-AZ" sz="6000" b="1" dirty="0" smtClean="0"/>
              <a:t>БЛАГОДАРНОСТЬ</a:t>
            </a:r>
            <a:endParaRPr lang="tr-TR" sz="6000" b="1" dirty="0" smtClean="0"/>
          </a:p>
          <a:p>
            <a:pPr algn="ctr"/>
            <a:r>
              <a:rPr lang="tr-TR" sz="6000" b="1" dirty="0" smtClean="0"/>
              <a:t>THANKS</a:t>
            </a:r>
          </a:p>
          <a:p>
            <a:pPr algn="ctr"/>
            <a:r>
              <a:rPr lang="tr-TR" sz="6000" b="1" dirty="0" smtClean="0"/>
              <a:t>TEŞEKKÜRLER</a:t>
            </a:r>
            <a:r>
              <a:rPr lang="en-US" b="1" dirty="0"/>
              <a:t/>
            </a:r>
            <a:br>
              <a:rPr lang="en-US" b="1" dirty="0"/>
            </a:br>
            <a:endParaRPr lang="tr-TR" dirty="0" smtClean="0"/>
          </a:p>
          <a:p>
            <a:endParaRPr lang="en-US" dirty="0"/>
          </a:p>
        </p:txBody>
      </p:sp>
      <p:pic>
        <p:nvPicPr>
          <p:cNvPr id="4" name="3 Resim" descr="mimarlar-odasi-logo-A6B1256EF4-seeklogo.co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9058" y="4857760"/>
            <a:ext cx="1285884" cy="1363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374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СОХРАНЕНИЕ АРХИТЕКТУРНОГО НАСЛЕДИЯ В </a:t>
            </a: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ТУРЦИИ</a:t>
            </a:r>
            <a:r>
              <a:rPr lang="tr-T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tr-T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tr-T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ARCHITECTURAL HERITAGE CONSERVATION IN TURKEY</a:t>
            </a:r>
            <a:r>
              <a:rPr lang="tr-TR" sz="2400" b="1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tr-TR" sz="24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tr-T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TÜRKİYE’DE MİMARİ MİRASI KORUMA ÇALIŞMALARI</a:t>
            </a:r>
            <a:br>
              <a:rPr lang="tr-T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148" name="Picture 4" descr="C:\Users\SONY\Desktop\Eski-Ayasofya-185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1556792"/>
            <a:ext cx="4347169" cy="32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http://www.degisti.com/wp-content/uploads/2011/06/ayasofya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388"/>
          <a:stretch/>
        </p:blipFill>
        <p:spPr bwMode="auto">
          <a:xfrm>
            <a:off x="4427984" y="1556792"/>
            <a:ext cx="4663341" cy="32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Metin kutusu 6"/>
          <p:cNvSpPr txBox="1"/>
          <p:nvPr/>
        </p:nvSpPr>
        <p:spPr>
          <a:xfrm>
            <a:off x="35496" y="5445224"/>
            <a:ext cx="90693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Aya Sofya Camisi Çevresinin Açılması-19.yy</a:t>
            </a:r>
          </a:p>
          <a:p>
            <a:r>
              <a:rPr lang="tr-TR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Environmental</a:t>
            </a: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Organizations</a:t>
            </a: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around</a:t>
            </a: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Hagia</a:t>
            </a: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Sophia</a:t>
            </a: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 in İstanbul-19th </a:t>
            </a:r>
            <a:r>
              <a:rPr lang="tr-TR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century</a:t>
            </a:r>
            <a:endParaRPr lang="tr-T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1493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СОХРАНЕНИЕ АРХИТЕКТУРНОГО НАСЛЕДИЯ В </a:t>
            </a: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ТУРЦИИ</a:t>
            </a:r>
            <a:r>
              <a:rPr lang="tr-T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tr-T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tr-T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ARCHITECTURAL HERITAGE CONSERVATION IN TURKEY</a:t>
            </a:r>
            <a:r>
              <a:rPr lang="tr-TR" sz="2400" b="1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tr-TR" sz="24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tr-T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TÜRKİYE’DE MİMARİ MİRASI KORUMA ÇALIŞMALARI</a:t>
            </a:r>
            <a:br>
              <a:rPr lang="tr-T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1880277"/>
            <a:ext cx="4560000" cy="3420000"/>
          </a:xfrm>
          <a:prstGeom prst="rect">
            <a:avLst/>
          </a:prstGeom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1880277"/>
            <a:ext cx="4460869" cy="3420000"/>
          </a:xfrm>
          <a:prstGeom prst="rect">
            <a:avLst/>
          </a:prstGeom>
        </p:spPr>
      </p:pic>
      <p:sp>
        <p:nvSpPr>
          <p:cNvPr id="7" name="Metin kutusu 6"/>
          <p:cNvSpPr txBox="1"/>
          <p:nvPr/>
        </p:nvSpPr>
        <p:spPr>
          <a:xfrm>
            <a:off x="4674631" y="5445224"/>
            <a:ext cx="44302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İstanbul Arkeoloji Müzesi</a:t>
            </a:r>
          </a:p>
          <a:p>
            <a:r>
              <a:rPr lang="tr-TR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Archaeological</a:t>
            </a: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Musem</a:t>
            </a: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 in İstanbul</a:t>
            </a:r>
            <a:endParaRPr lang="tr-T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Metin kutusu 7"/>
          <p:cNvSpPr txBox="1"/>
          <p:nvPr/>
        </p:nvSpPr>
        <p:spPr>
          <a:xfrm>
            <a:off x="179512" y="5445224"/>
            <a:ext cx="44159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Çinili Köşk, İstanbul</a:t>
            </a:r>
            <a:endParaRPr lang="tr-T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0309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СОХРАНЕНИЕ АРХИТЕКТУРНОГО НАСЛЕДИЯ В </a:t>
            </a: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ТУРЦИИ</a:t>
            </a:r>
            <a:r>
              <a:rPr lang="tr-T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tr-T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tr-T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ARCHITECTURAL HERITAGE CONSERVATION IN TURKEY</a:t>
            </a:r>
            <a:r>
              <a:rPr lang="tr-TR" sz="2400" b="1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tr-TR" sz="24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tr-T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TÜRKİYE’DE MİMARİ MİRASI KORUMA ÇALIŞMALARI</a:t>
            </a:r>
            <a:br>
              <a:rPr lang="tr-T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6" name="Picture 4" descr="http://www.visitizmir.org/thumb.php?src=files/contents/zeus-sunagi-temellerjpg_16-01-2018_13-48-44.jpg&amp;size=1140x474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42" r="30585"/>
          <a:stretch/>
        </p:blipFill>
        <p:spPr bwMode="auto">
          <a:xfrm>
            <a:off x="105442" y="3717032"/>
            <a:ext cx="4376883" cy="30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C:\Users\SONY\Downloads\bergama_zeus_sunak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9556" y="1556792"/>
            <a:ext cx="5178948" cy="36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Metin kutusu 7"/>
          <p:cNvSpPr txBox="1"/>
          <p:nvPr/>
        </p:nvSpPr>
        <p:spPr>
          <a:xfrm>
            <a:off x="4158630" y="5263983"/>
            <a:ext cx="49853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Bergama Zeus </a:t>
            </a:r>
            <a:r>
              <a:rPr lang="tr-TR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Altarı</a:t>
            </a: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-Berlin Müzesi</a:t>
            </a:r>
          </a:p>
          <a:p>
            <a:pPr algn="r"/>
            <a:r>
              <a:rPr lang="tr-TR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Pergamon</a:t>
            </a: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 Zeus </a:t>
            </a:r>
            <a:r>
              <a:rPr lang="tr-TR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Altar</a:t>
            </a: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 in Berlin </a:t>
            </a:r>
            <a:r>
              <a:rPr lang="tr-TR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Museum</a:t>
            </a:r>
            <a:endParaRPr lang="tr-T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Metin kutusu 8"/>
          <p:cNvSpPr txBox="1"/>
          <p:nvPr/>
        </p:nvSpPr>
        <p:spPr>
          <a:xfrm>
            <a:off x="105442" y="2924944"/>
            <a:ext cx="49853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Bergama Zeus </a:t>
            </a:r>
            <a:r>
              <a:rPr lang="tr-TR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Altarı</a:t>
            </a: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 Kalıntıları</a:t>
            </a:r>
          </a:p>
          <a:p>
            <a:r>
              <a:rPr lang="tr-TR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Remains</a:t>
            </a: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 of Zeus </a:t>
            </a:r>
            <a:r>
              <a:rPr lang="tr-TR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Altar</a:t>
            </a: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tr-TR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Pergamon</a:t>
            </a:r>
            <a:endParaRPr lang="tr-T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3599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СОХРАНЕНИЕ АРХИТЕКТУРНОГО НАСЛЕДИЯ В </a:t>
            </a: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ТУРЦИИ</a:t>
            </a:r>
            <a:r>
              <a:rPr lang="tr-T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tr-T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tr-T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ARCHITECTURAL HERITAGE CONSERVATION IN TURKEY</a:t>
            </a:r>
            <a:r>
              <a:rPr lang="tr-TR" sz="2400" b="1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tr-TR" sz="24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tr-T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TÜRKİYE’DE MİMARİ MİRASI KORUMA ÇALIŞMALARI</a:t>
            </a:r>
            <a:br>
              <a:rPr lang="tr-T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Dikdörtgen 2"/>
          <p:cNvSpPr/>
          <p:nvPr/>
        </p:nvSpPr>
        <p:spPr>
          <a:xfrm>
            <a:off x="107505" y="1844824"/>
            <a:ext cx="3456384" cy="864096"/>
          </a:xfrm>
          <a:prstGeom prst="rect">
            <a:avLst/>
          </a:prstGeom>
          <a:noFill/>
          <a:ln w="762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Metin kutusu 3"/>
          <p:cNvSpPr txBox="1"/>
          <p:nvPr/>
        </p:nvSpPr>
        <p:spPr>
          <a:xfrm>
            <a:off x="107504" y="1918573"/>
            <a:ext cx="34563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dirty="0" smtClean="0"/>
              <a:t>Kültür ve Turizm Bakanı</a:t>
            </a:r>
          </a:p>
          <a:p>
            <a:pPr algn="ctr"/>
            <a:r>
              <a:rPr lang="tr-TR" dirty="0" err="1" smtClean="0"/>
              <a:t>Minister</a:t>
            </a:r>
            <a:r>
              <a:rPr lang="tr-TR" dirty="0" smtClean="0"/>
              <a:t> of </a:t>
            </a:r>
            <a:r>
              <a:rPr lang="tr-TR" dirty="0" err="1" smtClean="0"/>
              <a:t>Culture</a:t>
            </a:r>
            <a:r>
              <a:rPr lang="tr-TR" dirty="0" smtClean="0"/>
              <a:t> </a:t>
            </a:r>
            <a:r>
              <a:rPr lang="tr-TR" dirty="0" err="1" smtClean="0"/>
              <a:t>and</a:t>
            </a:r>
            <a:r>
              <a:rPr lang="tr-TR" dirty="0" smtClean="0"/>
              <a:t> </a:t>
            </a:r>
            <a:r>
              <a:rPr lang="tr-TR" dirty="0" err="1" smtClean="0"/>
              <a:t>Tourism</a:t>
            </a:r>
            <a:endParaRPr lang="en-US" dirty="0"/>
          </a:p>
        </p:txBody>
      </p:sp>
      <p:sp>
        <p:nvSpPr>
          <p:cNvPr id="5" name="Dikdörtgen 4"/>
          <p:cNvSpPr/>
          <p:nvPr/>
        </p:nvSpPr>
        <p:spPr>
          <a:xfrm>
            <a:off x="3923929" y="2060848"/>
            <a:ext cx="5112566" cy="648072"/>
          </a:xfrm>
          <a:prstGeom prst="rect">
            <a:avLst/>
          </a:prstGeom>
          <a:noFill/>
          <a:ln w="5715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Metin kutusu 5"/>
          <p:cNvSpPr txBox="1"/>
          <p:nvPr/>
        </p:nvSpPr>
        <p:spPr>
          <a:xfrm>
            <a:off x="3923929" y="2060848"/>
            <a:ext cx="51125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smtClean="0"/>
              <a:t>Türk İşbirliği ve Koordinasyon Ajansı</a:t>
            </a:r>
          </a:p>
          <a:p>
            <a:r>
              <a:rPr lang="tr-TR" dirty="0" err="1" smtClean="0"/>
              <a:t>Turkish</a:t>
            </a:r>
            <a:r>
              <a:rPr lang="tr-TR" dirty="0" smtClean="0"/>
              <a:t> </a:t>
            </a:r>
            <a:r>
              <a:rPr lang="tr-TR" dirty="0" err="1" smtClean="0"/>
              <a:t>Cooperation</a:t>
            </a:r>
            <a:r>
              <a:rPr lang="tr-TR" dirty="0" smtClean="0"/>
              <a:t> </a:t>
            </a:r>
            <a:r>
              <a:rPr lang="tr-TR" dirty="0" err="1" smtClean="0"/>
              <a:t>and</a:t>
            </a:r>
            <a:r>
              <a:rPr lang="tr-TR" dirty="0" smtClean="0"/>
              <a:t> </a:t>
            </a:r>
            <a:r>
              <a:rPr lang="tr-TR" dirty="0" err="1" smtClean="0"/>
              <a:t>Coordination</a:t>
            </a:r>
            <a:r>
              <a:rPr lang="tr-TR" dirty="0" smtClean="0"/>
              <a:t> </a:t>
            </a:r>
            <a:r>
              <a:rPr lang="tr-TR" dirty="0" err="1" smtClean="0"/>
              <a:t>Agency</a:t>
            </a:r>
            <a:endParaRPr lang="en-US" dirty="0"/>
          </a:p>
        </p:txBody>
      </p:sp>
      <p:sp>
        <p:nvSpPr>
          <p:cNvPr id="7" name="Dikdörtgen 6"/>
          <p:cNvSpPr/>
          <p:nvPr/>
        </p:nvSpPr>
        <p:spPr>
          <a:xfrm>
            <a:off x="3923928" y="2924944"/>
            <a:ext cx="5112566" cy="648072"/>
          </a:xfrm>
          <a:prstGeom prst="rect">
            <a:avLst/>
          </a:prstGeom>
          <a:noFill/>
          <a:ln w="5715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Metin kutusu 7"/>
          <p:cNvSpPr txBox="1"/>
          <p:nvPr/>
        </p:nvSpPr>
        <p:spPr>
          <a:xfrm>
            <a:off x="3923928" y="2924944"/>
            <a:ext cx="51125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smtClean="0"/>
              <a:t>Vakıflar Genel Müdürlüğü</a:t>
            </a:r>
          </a:p>
          <a:p>
            <a:r>
              <a:rPr lang="tr-TR" dirty="0" smtClean="0"/>
              <a:t>General </a:t>
            </a:r>
            <a:r>
              <a:rPr lang="tr-TR" dirty="0" err="1" smtClean="0"/>
              <a:t>Directorate</a:t>
            </a:r>
            <a:r>
              <a:rPr lang="tr-TR" dirty="0" smtClean="0"/>
              <a:t> of </a:t>
            </a:r>
            <a:r>
              <a:rPr lang="tr-TR" dirty="0" err="1" smtClean="0"/>
              <a:t>Pious</a:t>
            </a:r>
            <a:r>
              <a:rPr lang="tr-TR" dirty="0" smtClean="0"/>
              <a:t> </a:t>
            </a:r>
            <a:r>
              <a:rPr lang="tr-TR" dirty="0" err="1" smtClean="0"/>
              <a:t>Foundations</a:t>
            </a:r>
            <a:endParaRPr lang="en-US" dirty="0"/>
          </a:p>
        </p:txBody>
      </p:sp>
      <p:cxnSp>
        <p:nvCxnSpPr>
          <p:cNvPr id="12" name="Düz Ok Bağlayıcısı 11"/>
          <p:cNvCxnSpPr>
            <a:stCxn id="3" idx="3"/>
            <a:endCxn id="5" idx="1"/>
          </p:cNvCxnSpPr>
          <p:nvPr/>
        </p:nvCxnSpPr>
        <p:spPr>
          <a:xfrm>
            <a:off x="3563889" y="2276872"/>
            <a:ext cx="360040" cy="108012"/>
          </a:xfrm>
          <a:prstGeom prst="straightConnector1">
            <a:avLst/>
          </a:prstGeom>
          <a:ln w="38100">
            <a:solidFill>
              <a:schemeClr val="bg2">
                <a:lumMod val="2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Düz Ok Bağlayıcısı 13"/>
          <p:cNvCxnSpPr>
            <a:stCxn id="3" idx="3"/>
            <a:endCxn id="7" idx="1"/>
          </p:cNvCxnSpPr>
          <p:nvPr/>
        </p:nvCxnSpPr>
        <p:spPr>
          <a:xfrm>
            <a:off x="3563889" y="2276872"/>
            <a:ext cx="360039" cy="972108"/>
          </a:xfrm>
          <a:prstGeom prst="straightConnector1">
            <a:avLst/>
          </a:prstGeom>
          <a:ln w="38100">
            <a:solidFill>
              <a:schemeClr val="bg2">
                <a:lumMod val="2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Düz Ok Bağlayıcısı 16"/>
          <p:cNvCxnSpPr/>
          <p:nvPr/>
        </p:nvCxnSpPr>
        <p:spPr>
          <a:xfrm>
            <a:off x="1655677" y="2762055"/>
            <a:ext cx="0" cy="486925"/>
          </a:xfrm>
          <a:prstGeom prst="straightConnector1">
            <a:avLst/>
          </a:prstGeom>
          <a:ln w="38100">
            <a:solidFill>
              <a:schemeClr val="bg2">
                <a:lumMod val="2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Dikdörtgen 19"/>
          <p:cNvSpPr/>
          <p:nvPr/>
        </p:nvSpPr>
        <p:spPr>
          <a:xfrm>
            <a:off x="107504" y="3248109"/>
            <a:ext cx="3456384" cy="864096"/>
          </a:xfrm>
          <a:prstGeom prst="rect">
            <a:avLst/>
          </a:prstGeom>
          <a:noFill/>
          <a:ln w="5715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Metin kutusu 20"/>
          <p:cNvSpPr txBox="1"/>
          <p:nvPr/>
        </p:nvSpPr>
        <p:spPr>
          <a:xfrm>
            <a:off x="107505" y="3356991"/>
            <a:ext cx="34563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dirty="0" smtClean="0"/>
              <a:t>Bakan Yardımcısı</a:t>
            </a:r>
          </a:p>
          <a:p>
            <a:pPr algn="ctr"/>
            <a:r>
              <a:rPr lang="tr-TR" dirty="0" err="1" smtClean="0"/>
              <a:t>Deputy</a:t>
            </a:r>
            <a:r>
              <a:rPr lang="tr-TR" dirty="0" smtClean="0"/>
              <a:t> </a:t>
            </a:r>
            <a:r>
              <a:rPr lang="tr-TR" dirty="0" err="1" smtClean="0"/>
              <a:t>Minister</a:t>
            </a:r>
            <a:endParaRPr lang="en-US" dirty="0"/>
          </a:p>
        </p:txBody>
      </p:sp>
      <p:sp>
        <p:nvSpPr>
          <p:cNvPr id="22" name="Dikdörtgen 21"/>
          <p:cNvSpPr/>
          <p:nvPr/>
        </p:nvSpPr>
        <p:spPr>
          <a:xfrm>
            <a:off x="3707904" y="3835042"/>
            <a:ext cx="5436096" cy="864096"/>
          </a:xfrm>
          <a:prstGeom prst="rect">
            <a:avLst/>
          </a:prstGeom>
          <a:noFill/>
          <a:ln w="381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Metin kutusu 22"/>
          <p:cNvSpPr txBox="1"/>
          <p:nvPr/>
        </p:nvSpPr>
        <p:spPr>
          <a:xfrm>
            <a:off x="3659384" y="3943924"/>
            <a:ext cx="63132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smtClean="0"/>
              <a:t>Kültür Varlıkları ve Müzeler Genel Müdürlüğü</a:t>
            </a:r>
          </a:p>
          <a:p>
            <a:r>
              <a:rPr lang="tr-TR" dirty="0" smtClean="0"/>
              <a:t>General </a:t>
            </a:r>
            <a:r>
              <a:rPr lang="tr-TR" dirty="0" err="1" smtClean="0"/>
              <a:t>Directorate</a:t>
            </a:r>
            <a:r>
              <a:rPr lang="tr-TR" dirty="0" smtClean="0"/>
              <a:t> of </a:t>
            </a:r>
            <a:r>
              <a:rPr lang="tr-TR" dirty="0" err="1" smtClean="0"/>
              <a:t>Cultural</a:t>
            </a:r>
            <a:r>
              <a:rPr lang="tr-TR" dirty="0" smtClean="0"/>
              <a:t> </a:t>
            </a:r>
            <a:r>
              <a:rPr lang="tr-TR" dirty="0" err="1" smtClean="0"/>
              <a:t>Assets</a:t>
            </a:r>
            <a:r>
              <a:rPr lang="tr-TR" dirty="0" smtClean="0"/>
              <a:t> </a:t>
            </a:r>
            <a:r>
              <a:rPr lang="tr-TR" dirty="0" err="1" smtClean="0"/>
              <a:t>and</a:t>
            </a:r>
            <a:r>
              <a:rPr lang="tr-TR" dirty="0" smtClean="0"/>
              <a:t> </a:t>
            </a:r>
            <a:r>
              <a:rPr lang="tr-TR" dirty="0" err="1" smtClean="0"/>
              <a:t>Museums</a:t>
            </a:r>
            <a:endParaRPr lang="en-US" dirty="0"/>
          </a:p>
        </p:txBody>
      </p:sp>
      <p:sp>
        <p:nvSpPr>
          <p:cNvPr id="25" name="Dikdörtgen 24"/>
          <p:cNvSpPr/>
          <p:nvPr/>
        </p:nvSpPr>
        <p:spPr>
          <a:xfrm>
            <a:off x="35496" y="5661248"/>
            <a:ext cx="2088232" cy="864096"/>
          </a:xfrm>
          <a:prstGeom prst="rect">
            <a:avLst/>
          </a:prstGeom>
          <a:noFill/>
          <a:ln w="28575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Metin kutusu 25"/>
          <p:cNvSpPr txBox="1"/>
          <p:nvPr/>
        </p:nvSpPr>
        <p:spPr>
          <a:xfrm>
            <a:off x="-36512" y="5734997"/>
            <a:ext cx="24482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smtClean="0"/>
              <a:t>Koruma Kurulları</a:t>
            </a:r>
          </a:p>
          <a:p>
            <a:r>
              <a:rPr lang="tr-TR" dirty="0" err="1" smtClean="0"/>
              <a:t>Preservation</a:t>
            </a:r>
            <a:r>
              <a:rPr lang="tr-TR" dirty="0" smtClean="0"/>
              <a:t> </a:t>
            </a:r>
            <a:r>
              <a:rPr lang="tr-TR" dirty="0" err="1" smtClean="0"/>
              <a:t>Boards</a:t>
            </a:r>
            <a:endParaRPr lang="en-US" dirty="0"/>
          </a:p>
        </p:txBody>
      </p:sp>
      <p:cxnSp>
        <p:nvCxnSpPr>
          <p:cNvPr id="31" name="Dirsek Bağlayıcısı 30"/>
          <p:cNvCxnSpPr>
            <a:stCxn id="20" idx="2"/>
          </p:cNvCxnSpPr>
          <p:nvPr/>
        </p:nvCxnSpPr>
        <p:spPr>
          <a:xfrm rot="16200000" flipH="1">
            <a:off x="2712360" y="3235540"/>
            <a:ext cx="154887" cy="1908215"/>
          </a:xfrm>
          <a:prstGeom prst="bentConnector2">
            <a:avLst/>
          </a:prstGeom>
          <a:ln w="38100">
            <a:solidFill>
              <a:schemeClr val="bg2">
                <a:lumMod val="2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Dikdörtgen 34"/>
          <p:cNvSpPr/>
          <p:nvPr/>
        </p:nvSpPr>
        <p:spPr>
          <a:xfrm>
            <a:off x="2555776" y="5661248"/>
            <a:ext cx="2520280" cy="864096"/>
          </a:xfrm>
          <a:prstGeom prst="rect">
            <a:avLst/>
          </a:prstGeom>
          <a:noFill/>
          <a:ln w="28575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Metin kutusu 35"/>
          <p:cNvSpPr txBox="1"/>
          <p:nvPr/>
        </p:nvSpPr>
        <p:spPr>
          <a:xfrm>
            <a:off x="2555776" y="5734997"/>
            <a:ext cx="2845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err="1" smtClean="0"/>
              <a:t>Rölöve</a:t>
            </a:r>
            <a:r>
              <a:rPr lang="tr-TR" dirty="0" smtClean="0"/>
              <a:t> ve Anıtlar Md.</a:t>
            </a:r>
          </a:p>
          <a:p>
            <a:r>
              <a:rPr lang="tr-TR" dirty="0" err="1" smtClean="0"/>
              <a:t>Monuments</a:t>
            </a:r>
            <a:r>
              <a:rPr lang="tr-TR" dirty="0" smtClean="0"/>
              <a:t> </a:t>
            </a:r>
            <a:r>
              <a:rPr lang="tr-TR" dirty="0" err="1" smtClean="0"/>
              <a:t>Directorate</a:t>
            </a:r>
            <a:endParaRPr lang="en-US" dirty="0"/>
          </a:p>
        </p:txBody>
      </p:sp>
      <p:sp>
        <p:nvSpPr>
          <p:cNvPr id="37" name="Dikdörtgen 36"/>
          <p:cNvSpPr/>
          <p:nvPr/>
        </p:nvSpPr>
        <p:spPr>
          <a:xfrm>
            <a:off x="5652122" y="5661248"/>
            <a:ext cx="1674186" cy="864096"/>
          </a:xfrm>
          <a:prstGeom prst="rect">
            <a:avLst/>
          </a:prstGeom>
          <a:noFill/>
          <a:ln w="28575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Metin kutusu 37"/>
          <p:cNvSpPr txBox="1"/>
          <p:nvPr/>
        </p:nvSpPr>
        <p:spPr>
          <a:xfrm>
            <a:off x="5652120" y="5734997"/>
            <a:ext cx="18362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smtClean="0"/>
              <a:t>Laboratuvarlar</a:t>
            </a:r>
          </a:p>
          <a:p>
            <a:r>
              <a:rPr lang="tr-TR" dirty="0" err="1" smtClean="0"/>
              <a:t>Laboratories</a:t>
            </a:r>
            <a:endParaRPr lang="en-US" dirty="0"/>
          </a:p>
        </p:txBody>
      </p:sp>
      <p:sp>
        <p:nvSpPr>
          <p:cNvPr id="39" name="Dikdörtgen 38"/>
          <p:cNvSpPr/>
          <p:nvPr/>
        </p:nvSpPr>
        <p:spPr>
          <a:xfrm>
            <a:off x="7812360" y="5661248"/>
            <a:ext cx="1116124" cy="864096"/>
          </a:xfrm>
          <a:prstGeom prst="rect">
            <a:avLst/>
          </a:prstGeom>
          <a:noFill/>
          <a:ln w="28575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Metin kutusu 39"/>
          <p:cNvSpPr txBox="1"/>
          <p:nvPr/>
        </p:nvSpPr>
        <p:spPr>
          <a:xfrm>
            <a:off x="7812360" y="5734997"/>
            <a:ext cx="12241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smtClean="0"/>
              <a:t>Müzeler</a:t>
            </a:r>
          </a:p>
          <a:p>
            <a:r>
              <a:rPr lang="tr-TR" dirty="0" err="1" smtClean="0"/>
              <a:t>Museums</a:t>
            </a:r>
            <a:endParaRPr lang="en-US" dirty="0"/>
          </a:p>
        </p:txBody>
      </p:sp>
      <p:cxnSp>
        <p:nvCxnSpPr>
          <p:cNvPr id="42" name="Dirsek Bağlayıcısı 41"/>
          <p:cNvCxnSpPr>
            <a:stCxn id="22" idx="2"/>
            <a:endCxn id="25" idx="0"/>
          </p:cNvCxnSpPr>
          <p:nvPr/>
        </p:nvCxnSpPr>
        <p:spPr>
          <a:xfrm rot="5400000">
            <a:off x="3271727" y="2507023"/>
            <a:ext cx="962110" cy="5346340"/>
          </a:xfrm>
          <a:prstGeom prst="bentConnector3">
            <a:avLst/>
          </a:prstGeom>
          <a:ln w="38100">
            <a:solidFill>
              <a:schemeClr val="bg2">
                <a:lumMod val="2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Dirsek Bağlayıcısı 53"/>
          <p:cNvCxnSpPr>
            <a:stCxn id="22" idx="2"/>
          </p:cNvCxnSpPr>
          <p:nvPr/>
        </p:nvCxnSpPr>
        <p:spPr>
          <a:xfrm rot="5400000">
            <a:off x="4848840" y="3603080"/>
            <a:ext cx="481055" cy="2673170"/>
          </a:xfrm>
          <a:prstGeom prst="bentConnector2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Dirsek Bağlayıcısı 55"/>
          <p:cNvCxnSpPr/>
          <p:nvPr/>
        </p:nvCxnSpPr>
        <p:spPr>
          <a:xfrm rot="5400000">
            <a:off x="3262853" y="2507022"/>
            <a:ext cx="962110" cy="5346340"/>
          </a:xfrm>
          <a:prstGeom prst="bentConnector3">
            <a:avLst/>
          </a:prstGeom>
          <a:ln w="38100">
            <a:solidFill>
              <a:schemeClr val="bg2">
                <a:lumMod val="2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Düz Ok Bağlayıcısı 62"/>
          <p:cNvCxnSpPr>
            <a:endCxn id="35" idx="0"/>
          </p:cNvCxnSpPr>
          <p:nvPr/>
        </p:nvCxnSpPr>
        <p:spPr>
          <a:xfrm>
            <a:off x="3815916" y="5180192"/>
            <a:ext cx="0" cy="481056"/>
          </a:xfrm>
          <a:prstGeom prst="straightConnector1">
            <a:avLst/>
          </a:prstGeom>
          <a:ln w="38100">
            <a:solidFill>
              <a:schemeClr val="bg2">
                <a:lumMod val="2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Düz Ok Bağlayıcısı 63"/>
          <p:cNvCxnSpPr/>
          <p:nvPr/>
        </p:nvCxnSpPr>
        <p:spPr>
          <a:xfrm>
            <a:off x="6489215" y="5180193"/>
            <a:ext cx="0" cy="481056"/>
          </a:xfrm>
          <a:prstGeom prst="straightConnector1">
            <a:avLst/>
          </a:prstGeom>
          <a:ln w="38100">
            <a:solidFill>
              <a:schemeClr val="bg2">
                <a:lumMod val="2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Dirsek Bağlayıcısı 65"/>
          <p:cNvCxnSpPr>
            <a:stCxn id="22" idx="2"/>
            <a:endCxn id="39" idx="0"/>
          </p:cNvCxnSpPr>
          <p:nvPr/>
        </p:nvCxnSpPr>
        <p:spPr>
          <a:xfrm rot="16200000" flipH="1">
            <a:off x="6917132" y="4207958"/>
            <a:ext cx="962110" cy="1944470"/>
          </a:xfrm>
          <a:prstGeom prst="bentConnector3">
            <a:avLst/>
          </a:prstGeom>
          <a:ln w="38100">
            <a:solidFill>
              <a:schemeClr val="bg2">
                <a:lumMod val="2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94072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СОХРАНЕНИЕ АРХИТЕКТУРНОГО НАСЛЕДИЯ В </a:t>
            </a: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ТУРЦИИ</a:t>
            </a:r>
            <a:r>
              <a:rPr lang="tr-T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tr-T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tr-T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ARCHITECTURAL HERITAGE CONSERVATION IN TURKEY</a:t>
            </a:r>
            <a:r>
              <a:rPr lang="tr-TR" sz="2400" b="1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tr-TR" sz="24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tr-T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TÜRKİYE’DE MİMARİ MİRASI KORUMA ÇALIŞMALARI</a:t>
            </a:r>
            <a:br>
              <a:rPr lang="tr-T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Dikdörtgen 2"/>
          <p:cNvSpPr/>
          <p:nvPr/>
        </p:nvSpPr>
        <p:spPr>
          <a:xfrm>
            <a:off x="107504" y="1556792"/>
            <a:ext cx="90364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dirty="0" smtClean="0"/>
              <a:t>- Vakıflar Genel Müdürlüğü/General </a:t>
            </a:r>
            <a:r>
              <a:rPr lang="tr-TR" dirty="0" err="1" smtClean="0"/>
              <a:t>Directorate</a:t>
            </a:r>
            <a:r>
              <a:rPr lang="tr-TR" dirty="0" smtClean="0"/>
              <a:t> of </a:t>
            </a:r>
            <a:r>
              <a:rPr lang="tr-TR" dirty="0" err="1" smtClean="0"/>
              <a:t>Pious</a:t>
            </a:r>
            <a:r>
              <a:rPr lang="tr-TR" dirty="0" smtClean="0"/>
              <a:t> </a:t>
            </a:r>
            <a:r>
              <a:rPr lang="tr-TR" dirty="0" err="1" smtClean="0"/>
              <a:t>Foundations</a:t>
            </a:r>
            <a:endParaRPr lang="en-US" dirty="0"/>
          </a:p>
        </p:txBody>
      </p:sp>
      <p:sp>
        <p:nvSpPr>
          <p:cNvPr id="4" name="Metin kutusu 3"/>
          <p:cNvSpPr txBox="1"/>
          <p:nvPr/>
        </p:nvSpPr>
        <p:spPr>
          <a:xfrm>
            <a:off x="107504" y="4880706"/>
            <a:ext cx="3960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smtClean="0"/>
              <a:t>Diyarbakır Ulu Camisi</a:t>
            </a:r>
            <a:endParaRPr lang="en-US" dirty="0"/>
          </a:p>
        </p:txBody>
      </p:sp>
      <p:pic>
        <p:nvPicPr>
          <p:cNvPr id="13316" name="Picture 4" descr="http://www.celebialper.com/wp-content/uploads/G%C3%BCl-Baba-T%C3%BCrbes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7672" y="3933056"/>
            <a:ext cx="4666328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Picture 2" descr="https://cdn.yeniakit.com.tr/images/detail/1524130700-20fec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930494"/>
            <a:ext cx="5120640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Metin kutusu 7"/>
          <p:cNvSpPr txBox="1"/>
          <p:nvPr/>
        </p:nvSpPr>
        <p:spPr>
          <a:xfrm>
            <a:off x="5224099" y="3573016"/>
            <a:ext cx="3960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r-TR" dirty="0" smtClean="0"/>
              <a:t>Gül Baba </a:t>
            </a:r>
            <a:r>
              <a:rPr lang="tr-TR" dirty="0" err="1" smtClean="0"/>
              <a:t>Thomb</a:t>
            </a:r>
            <a:r>
              <a:rPr lang="tr-TR" dirty="0" smtClean="0"/>
              <a:t>- </a:t>
            </a:r>
            <a:r>
              <a:rPr lang="tr-TR" dirty="0" err="1" smtClean="0"/>
              <a:t>Budapest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5647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СОХРАНЕНИЕ АРХИТЕКТУРНОГО НАСЛЕДИЯ В </a:t>
            </a: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ТУРЦИИ</a:t>
            </a:r>
            <a:r>
              <a:rPr lang="tr-T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tr-T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tr-T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ARCHITECTURAL HERITAGE CONSERVATION IN TURKEY</a:t>
            </a:r>
            <a:r>
              <a:rPr lang="tr-TR" sz="2400" b="1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tr-TR" sz="24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tr-T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TÜRKİYE’DE MİMARİ MİRASI KORUMA ÇALIŞMALARI</a:t>
            </a:r>
            <a:br>
              <a:rPr lang="tr-T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218" name="Picture 2" descr="TÄ°KAdan OsmanlÄ± camilerine restorasy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3952" y="2348880"/>
            <a:ext cx="5943600" cy="3381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Dikdörtgen 2"/>
          <p:cNvSpPr/>
          <p:nvPr/>
        </p:nvSpPr>
        <p:spPr>
          <a:xfrm>
            <a:off x="107504" y="1556792"/>
            <a:ext cx="90364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dirty="0" smtClean="0"/>
              <a:t>- Türk İşbirliği ve Koordinasyon Ajansı/</a:t>
            </a:r>
            <a:r>
              <a:rPr lang="tr-TR" dirty="0" err="1" smtClean="0"/>
              <a:t>Turkish</a:t>
            </a:r>
            <a:r>
              <a:rPr lang="tr-TR" dirty="0" smtClean="0"/>
              <a:t> </a:t>
            </a:r>
            <a:r>
              <a:rPr lang="tr-TR" dirty="0" err="1" smtClean="0"/>
              <a:t>Cooperation</a:t>
            </a:r>
            <a:r>
              <a:rPr lang="tr-TR" dirty="0" smtClean="0"/>
              <a:t> </a:t>
            </a:r>
            <a:r>
              <a:rPr lang="tr-TR" dirty="0" err="1" smtClean="0"/>
              <a:t>and</a:t>
            </a:r>
            <a:r>
              <a:rPr lang="tr-TR" dirty="0" smtClean="0"/>
              <a:t> </a:t>
            </a:r>
            <a:r>
              <a:rPr lang="tr-TR" dirty="0" err="1" smtClean="0"/>
              <a:t>Coordination</a:t>
            </a:r>
            <a:r>
              <a:rPr lang="tr-TR" dirty="0" smtClean="0"/>
              <a:t> </a:t>
            </a:r>
            <a:r>
              <a:rPr lang="tr-TR" dirty="0" err="1" smtClean="0"/>
              <a:t>Agency</a:t>
            </a:r>
            <a:endParaRPr lang="en-US" dirty="0"/>
          </a:p>
        </p:txBody>
      </p:sp>
      <p:sp>
        <p:nvSpPr>
          <p:cNvPr id="4" name="Metin kutusu 3"/>
          <p:cNvSpPr txBox="1"/>
          <p:nvPr/>
        </p:nvSpPr>
        <p:spPr>
          <a:xfrm>
            <a:off x="3923928" y="5949280"/>
            <a:ext cx="3960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smtClean="0"/>
              <a:t>Nazire Camisi-Arnavutluk/Albania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2087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СОХРАНЕНИЕ АРХИТЕКТУРНОГО НАСЛЕДИЯ В </a:t>
            </a: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ТУРЦИИ</a:t>
            </a:r>
            <a:r>
              <a:rPr lang="tr-T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tr-T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tr-T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ARCHITECTURAL HERITAGE CONSERVATION IN TURKEY</a:t>
            </a:r>
            <a:r>
              <a:rPr lang="tr-TR" sz="2400" b="1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tr-TR" sz="24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tr-T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TÜRKİYE’DE MİMARİ MİRASI KORUMA ÇALIŞMALARI</a:t>
            </a:r>
            <a:br>
              <a:rPr lang="tr-T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Dikdörtgen 2"/>
          <p:cNvSpPr/>
          <p:nvPr/>
        </p:nvSpPr>
        <p:spPr>
          <a:xfrm>
            <a:off x="0" y="1628800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dirty="0" smtClean="0"/>
              <a:t>- Kültür Varlıkları ve Müzeler Genel Müdürlüğü/General </a:t>
            </a:r>
            <a:r>
              <a:rPr lang="tr-TR" dirty="0" err="1" smtClean="0"/>
              <a:t>Directorate</a:t>
            </a:r>
            <a:r>
              <a:rPr lang="tr-TR" dirty="0" smtClean="0"/>
              <a:t> of </a:t>
            </a:r>
            <a:r>
              <a:rPr lang="tr-TR" dirty="0" err="1" smtClean="0"/>
              <a:t>Cultural</a:t>
            </a:r>
            <a:r>
              <a:rPr lang="tr-TR" dirty="0" smtClean="0"/>
              <a:t> </a:t>
            </a:r>
            <a:r>
              <a:rPr lang="tr-TR" dirty="0" err="1" smtClean="0"/>
              <a:t>Assets</a:t>
            </a:r>
            <a:r>
              <a:rPr lang="tr-TR" dirty="0" smtClean="0"/>
              <a:t> </a:t>
            </a:r>
            <a:r>
              <a:rPr lang="tr-TR" dirty="0" err="1" smtClean="0"/>
              <a:t>and</a:t>
            </a:r>
            <a:r>
              <a:rPr lang="tr-TR" dirty="0" smtClean="0"/>
              <a:t> </a:t>
            </a:r>
            <a:r>
              <a:rPr lang="tr-TR" dirty="0" err="1" smtClean="0"/>
              <a:t>Museums</a:t>
            </a:r>
            <a:endParaRPr lang="en-US" dirty="0"/>
          </a:p>
        </p:txBody>
      </p:sp>
      <p:sp>
        <p:nvSpPr>
          <p:cNvPr id="4" name="Metin kutusu 3"/>
          <p:cNvSpPr txBox="1"/>
          <p:nvPr/>
        </p:nvSpPr>
        <p:spPr>
          <a:xfrm>
            <a:off x="147403" y="6165304"/>
            <a:ext cx="26481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smtClean="0"/>
              <a:t>Ani-Kars</a:t>
            </a:r>
            <a:endParaRPr lang="en-US" dirty="0"/>
          </a:p>
        </p:txBody>
      </p:sp>
      <p:pic>
        <p:nvPicPr>
          <p:cNvPr id="11266" name="Picture 2" descr="http://www.kulturvarliklari.gov.tr/Resim/102665,surp-amenaprikitch-kilisesi-1.png?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348880"/>
            <a:ext cx="2400000" cy="36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 descr="Rhodiapolis Antik Kent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6571" y="2348880"/>
            <a:ext cx="5443901" cy="36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Metin kutusu 6"/>
          <p:cNvSpPr txBox="1"/>
          <p:nvPr/>
        </p:nvSpPr>
        <p:spPr>
          <a:xfrm>
            <a:off x="3419872" y="6165304"/>
            <a:ext cx="26481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smtClean="0"/>
              <a:t>Rhodiapolis-Antalya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7053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dyan">
  <a:themeElements>
    <a:clrScheme name="Açılar">
      <a:dk1>
        <a:srgbClr val="000000"/>
      </a:dk1>
      <a:lt1>
        <a:srgbClr val="FFFFFF"/>
      </a:lt1>
      <a:dk2>
        <a:srgbClr val="434342"/>
      </a:dk2>
      <a:lt2>
        <a:srgbClr val="CDD7D9"/>
      </a:lt2>
      <a:accent1>
        <a:srgbClr val="797B7E"/>
      </a:accent1>
      <a:accent2>
        <a:srgbClr val="F96A1B"/>
      </a:accent2>
      <a:accent3>
        <a:srgbClr val="08A1D9"/>
      </a:accent3>
      <a:accent4>
        <a:srgbClr val="7C984A"/>
      </a:accent4>
      <a:accent5>
        <a:srgbClr val="C2AD8D"/>
      </a:accent5>
      <a:accent6>
        <a:srgbClr val="506E94"/>
      </a:accent6>
      <a:hlink>
        <a:srgbClr val="5F5F5F"/>
      </a:hlink>
      <a:folHlink>
        <a:srgbClr val="969696"/>
      </a:folHlink>
    </a:clrScheme>
    <a:fontScheme name="Medyan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Medy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Median</Template>
  <TotalTime>991</TotalTime>
  <Words>435</Words>
  <Application>Microsoft Office PowerPoint</Application>
  <PresentationFormat>Экран (4:3)</PresentationFormat>
  <Paragraphs>108</Paragraphs>
  <Slides>23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Medyan</vt:lpstr>
      <vt:lpstr>    СОХРАНЕНИЕ АРХИТЕКТУРНОГО НАСЛЕДИЯ В ТУРЦИИ  ARCHITECTURAL HERITAGE CONSERVATION IN TURKEY  TÜRKİYE’DE  MİMARİ MİRASI  KORUMA ÇALIŞMALARI</vt:lpstr>
      <vt:lpstr>СОХРАНЕНИЕ АРХИТЕКТУРНОГО НАСЛЕДИЯ В ТУРЦИИ ARCHITECTURAL HERITAGE CONSERVATION IN TURKEY TÜRKİYE’DE MİMARİ MİRASI KORUMA ÇALIŞMALARI </vt:lpstr>
      <vt:lpstr>СОХРАНЕНИЕ АРХИТЕКТУРНОГО НАСЛЕДИЯ В ТУРЦИИ ARCHITECTURAL HERITAGE CONSERVATION IN TURKEY TÜRKİYE’DE MİMARİ MİRASI KORUMA ÇALIŞMALARI </vt:lpstr>
      <vt:lpstr>СОХРАНЕНИЕ АРХИТЕКТУРНОГО НАСЛЕДИЯ В ТУРЦИИ ARCHITECTURAL HERITAGE CONSERVATION IN TURKEY TÜRKİYE’DE MİMARİ MİRASI KORUMA ÇALIŞMALARI </vt:lpstr>
      <vt:lpstr>СОХРАНЕНИЕ АРХИТЕКТУРНОГО НАСЛЕДИЯ В ТУРЦИИ ARCHITECTURAL HERITAGE CONSERVATION IN TURKEY TÜRKİYE’DE MİMARİ MİRASI KORUMA ÇALIŞMALARI </vt:lpstr>
      <vt:lpstr>СОХРАНЕНИЕ АРХИТЕКТУРНОГО НАСЛЕДИЯ В ТУРЦИИ ARCHITECTURAL HERITAGE CONSERVATION IN TURKEY TÜRKİYE’DE MİMARİ MİRASI KORUMA ÇALIŞMALARI </vt:lpstr>
      <vt:lpstr>СОХРАНЕНИЕ АРХИТЕКТУРНОГО НАСЛЕДИЯ В ТУРЦИИ ARCHITECTURAL HERITAGE CONSERVATION IN TURKEY TÜRKİYE’DE MİMARİ MİRASI KORUMA ÇALIŞMALARI </vt:lpstr>
      <vt:lpstr>СОХРАНЕНИЕ АРХИТЕКТУРНОГО НАСЛЕДИЯ В ТУРЦИИ ARCHITECTURAL HERITAGE CONSERVATION IN TURKEY TÜRKİYE’DE MİMARİ MİRASI KORUMA ÇALIŞMALARI </vt:lpstr>
      <vt:lpstr>СОХРАНЕНИЕ АРХИТЕКТУРНОГО НАСЛЕДИЯ В ТУРЦИИ ARCHITECTURAL HERITAGE CONSERVATION IN TURKEY TÜRKİYE’DE MİMARİ MİRASI KORUMA ÇALIŞMALARI </vt:lpstr>
      <vt:lpstr>СОХРАНЕНИЕ АРХИТЕКТУРНОГО НАСЛЕДИЯ В ТУРЦИИ ARCHITECTURAL HERITAGE CONSERVATION IN TURKEY TÜRKİYE’DE MİMARİ MİRASI KORUMA ÇALIŞMALARI </vt:lpstr>
      <vt:lpstr>СОХРАНЕНИЕ АРХИТЕКТУРНОГО НАСЛЕДИЯ В ТУРЦИИ ARCHITECTURAL HERITAGE CONSERVATION IN TURKEY TÜRKİYE’DE MİMARİ MİRASI KORUMA ÇALIŞMALARI </vt:lpstr>
      <vt:lpstr>СОХРАНЕНИЕ АРХИТЕКТУРНОГО НАСЛЕДИЯ В ТУРЦИИ ARCHITECTURAL HERITAGE CONSERVATION IN TURKEY TÜRKİYE’DE MİMARİ MİRASI KORUMA ÇALIŞMALARI </vt:lpstr>
      <vt:lpstr>СОХРАНЕНИЕ АРХИТЕКТУРНОГО НАСЛЕДИЯ В ТУРЦИИ ARCHITECTURAL HERITAGE CONSERVATION IN TURKEY TÜRKİYE’DE MİMARİ MİRASI KORUMA ÇALIŞMALARI </vt:lpstr>
      <vt:lpstr>СОХРАНЕНИЕ АРХИТЕКТУРНОГО НАСЛЕДИЯ В ТУРЦИИ ARCHITECTURAL HERITAGE CONSERVATION IN TURKEY TÜRKİYE’DE MİMARİ MİRASI KORUMA ÇALIŞMALARI </vt:lpstr>
      <vt:lpstr>СОХРАНЕНИЕ АРХИТЕКТУРНОГО НАСЛЕДИЯ В ТУРЦИИ ARCHITECTURAL HERITAGE CONSERVATION IN TURKEY TÜRKİYE’DE MİMARİ MİRASI KORUMA ÇALIŞMALARI </vt:lpstr>
      <vt:lpstr>СОХРАНЕНИЕ АРХИТЕКТУРНОГО НАСЛЕДИЯ В ТУРЦИИ ARCHITECTURAL HERITAGE CONSERVATION IN TURKEY TÜRKİYE’DE MİMARİ MİRASI KORUMA ÇALIŞMALARI </vt:lpstr>
      <vt:lpstr>СОХРАНЕНИЕ АРХИТЕКТУРНОГО НАСЛЕДИЯ В ТУРЦИИ ARCHITECTURAL HERITAGE CONSERVATION IN TURKEY TÜRKİYE’DE MİMARİ MİRASI KORUMA ÇALIŞMALARI </vt:lpstr>
      <vt:lpstr>СОХРАНЕНИЕ АРХИТЕКТУРНОГО НАСЛЕДИЯ В ТУРЦИИ ARCHITECTURAL HERITAGE CONSERVATION IN TURKEY TÜRKİYE’DE MİMARİ MİRASI KORUMA ÇALIŞMALARI </vt:lpstr>
      <vt:lpstr>СОХРАНЕНИЕ АРХИТЕКТУРНОГО НАСЛЕДИЯ В ТУРЦИИ ARCHITECTURAL HERITAGE CONSERVATION IN TURKEY TÜRKİYE’DE MİMARİ MİRASI KORUMA ÇALIŞMALARI </vt:lpstr>
      <vt:lpstr>СОХРАНЕНИЕ АРХИТЕКТУРНОГО НАСЛЕДИЯ В ТУРЦИИ ARCHITECTURAL HERITAGE CONSERVATION IN TURKEY TÜRKİYE’DE MİMARİ MİRASI KORUMA ÇALIŞMALARI </vt:lpstr>
      <vt:lpstr>СОХРАНЕНИЕ АРХИТЕКТУРНОГО НАСЛЕДИЯ В ТУРЦИИ ARCHITECTURAL HERITAGE CONSERVATION IN TURKEY TÜRKİYE’DE MİMARİ MİRASI KORUMA ÇALIŞMALARI </vt:lpstr>
      <vt:lpstr>СОХРАНЕНИЕ АРХИТЕКТУРНОГО НАСЛЕДИЯ В ТУРЦИИ ARCHITECTURAL HERITAGE CONSERVATION IN TURKEY TÜRKİYE’DE MİMARİ MİRASI KORUMA ÇALIŞMALARI </vt:lpstr>
      <vt:lpstr>СОХРАНЕНИЕ АРХИТЕКТУРНОГО НАСЛЕДИЯ В ТУРЦИИ ARCHITECTURAL HERITAGE CONSERVATION IN TURKEY TÜRKİYE’DE MİMARİ MİRASI KORUMA ÇALIŞMALARI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TÜRKİYE’DE  MİMARİ MİRASI  KORUMA ÇALIŞMALARI</dc:title>
  <dc:creator>SONY</dc:creator>
  <cp:lastModifiedBy>Макаров Вячеслав Иванович</cp:lastModifiedBy>
  <cp:revision>65</cp:revision>
  <dcterms:created xsi:type="dcterms:W3CDTF">2018-08-09T07:58:04Z</dcterms:created>
  <dcterms:modified xsi:type="dcterms:W3CDTF">2018-08-20T10:52:10Z</dcterms:modified>
</cp:coreProperties>
</file>